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8.jpg" ContentType="image/png"/>
  <Override PartName="/ppt/media/image29.jpg" ContentType="image/png"/>
  <Override PartName="/ppt/media/image3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9"/>
  </p:notesMasterIdLst>
  <p:sldIdLst>
    <p:sldId id="256" r:id="rId2"/>
    <p:sldId id="263" r:id="rId3"/>
    <p:sldId id="262" r:id="rId4"/>
    <p:sldId id="257" r:id="rId5"/>
    <p:sldId id="258" r:id="rId6"/>
    <p:sldId id="259" r:id="rId7"/>
    <p:sldId id="260" r:id="rId8"/>
    <p:sldId id="264" r:id="rId9"/>
    <p:sldId id="267" r:id="rId10"/>
    <p:sldId id="265" r:id="rId11"/>
    <p:sldId id="268" r:id="rId12"/>
    <p:sldId id="269" r:id="rId13"/>
    <p:sldId id="270" r:id="rId14"/>
    <p:sldId id="272" r:id="rId15"/>
    <p:sldId id="266" r:id="rId16"/>
    <p:sldId id="273" r:id="rId17"/>
    <p:sldId id="27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napToObjects="1">
      <p:cViewPr varScale="1">
        <p:scale>
          <a:sx n="110" d="100"/>
          <a:sy n="110" d="100"/>
        </p:scale>
        <p:origin x="43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B5BD3-D28F-487B-A357-250A7D58CF62}" type="datetimeFigureOut">
              <a:rPr lang="en-AU" smtClean="0"/>
              <a:t>11/03/2023</a:t>
            </a:fld>
            <a:endParaRPr lang="en-AU"/>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7B7704-2BDC-41A4-8CD9-334F9D0F7E67}" type="slidenum">
              <a:rPr lang="en-AU" smtClean="0"/>
              <a:t>‹#›</a:t>
            </a:fld>
            <a:endParaRPr lang="en-AU"/>
          </a:p>
        </p:txBody>
      </p:sp>
    </p:spTree>
    <p:extLst>
      <p:ext uri="{BB962C8B-B14F-4D97-AF65-F5344CB8AC3E}">
        <p14:creationId xmlns:p14="http://schemas.microsoft.com/office/powerpoint/2010/main" val="834091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3b2f587aa_0_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3b2f587a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it all started with this simple website. And when I say the world “Google” - this is probably what comes to your mind. A simple search box. </a:t>
            </a:r>
            <a:endParaRPr/>
          </a:p>
          <a:p>
            <a:pPr marL="0" lvl="0" indent="0" algn="l" rtl="0">
              <a:spcBef>
                <a:spcPts val="0"/>
              </a:spcBef>
              <a:spcAft>
                <a:spcPts val="0"/>
              </a:spcAft>
              <a:buNone/>
            </a:pPr>
            <a:endParaRPr/>
          </a:p>
          <a:p>
            <a:pPr marL="0" lvl="0" indent="0" algn="l" rtl="0">
              <a:spcBef>
                <a:spcPts val="0"/>
              </a:spcBef>
              <a:spcAft>
                <a:spcPts val="0"/>
              </a:spcAft>
              <a:buNone/>
            </a:pPr>
            <a:r>
              <a:rPr lang="en"/>
              <a:t>But when I look at that screen, I don't’ see just a search box. I see this:  &lt;NEXT SLIDE&gt;</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3b2f587aa_0_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3b2f587a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see all the infrastructure that make those wonderfully simple experiences possible. But if you recall that original mission to organize the world’s information, and recall that we started in 1999, you quickly realize that we had no choice but to invent a lot of new technology.</a:t>
            </a:r>
            <a:endParaRPr/>
          </a:p>
          <a:p>
            <a:pPr marL="0" lvl="0" indent="0" algn="l" rtl="0">
              <a:spcBef>
                <a:spcPts val="0"/>
              </a:spcBef>
              <a:spcAft>
                <a:spcPts val="0"/>
              </a:spcAft>
              <a:buNone/>
            </a:pPr>
            <a:endParaRPr/>
          </a:p>
          <a:p>
            <a:pPr marL="0" lvl="0" indent="0" algn="l" rtl="0">
              <a:spcBef>
                <a:spcPts val="0"/>
              </a:spcBef>
              <a:spcAft>
                <a:spcPts val="0"/>
              </a:spcAft>
              <a:buNone/>
            </a:pPr>
            <a:r>
              <a:rPr lang="en"/>
              <a:t>Think about it - it’s 1999 and you want to build a search engine for the entire web. That means you have to store multiple copies of the </a:t>
            </a:r>
            <a:r>
              <a:rPr lang="en" b="1"/>
              <a:t>ENTIRE </a:t>
            </a:r>
            <a:r>
              <a:rPr lang="en"/>
              <a:t>web. What database do you use? What file system? The fact is, there weren’t any that would be up to the job - not commercial and not open source.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33b2f587aa_0_6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33b2f587aa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this focus on infrastructure and improvement that let Google scale as we have - the point that today we have 7 cloud products each serving over 1 billion users.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33b2f587aa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33b2f58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that’s basically what Google Cloud Platform is - a platform that lets you use our innovation to solve the problems that matter most to you.</a:t>
            </a:r>
            <a:endParaRPr/>
          </a:p>
          <a:p>
            <a:pPr marL="0" lvl="0" indent="0" algn="l" rtl="0">
              <a:spcBef>
                <a:spcPts val="0"/>
              </a:spcBef>
              <a:spcAft>
                <a:spcPts val="0"/>
              </a:spcAft>
              <a:buNone/>
            </a:pPr>
            <a:endParaRPr/>
          </a:p>
          <a:p>
            <a:pPr marL="0" lvl="0" indent="0" algn="l" rtl="0">
              <a:spcBef>
                <a:spcPts val="0"/>
              </a:spcBef>
              <a:spcAft>
                <a:spcPts val="0"/>
              </a:spcAft>
              <a:buNone/>
            </a:pPr>
            <a:r>
              <a:rPr lang="en"/>
              <a:t>So with that, let me dive into the specifics of how we’re different.</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0738" y="4155141"/>
            <a:ext cx="7542212" cy="1013012"/>
          </a:xfrm>
        </p:spPr>
        <p:txBody>
          <a:bodyPr anchor="b" anchorCtr="0">
            <a:noAutofit/>
          </a:bodyPr>
          <a:lstStyle>
            <a:lvl1pPr>
              <a:defRPr>
                <a:solidFill>
                  <a:schemeClr val="accent2"/>
                </a:solidFill>
              </a:defRPr>
            </a:lvl1pPr>
          </a:lstStyle>
          <a:p>
            <a:r>
              <a:rPr lang="en-US" dirty="0"/>
              <a:t>Click to edit Master title style</a:t>
            </a:r>
            <a:endParaRPr dirty="0"/>
          </a:p>
        </p:txBody>
      </p:sp>
      <p:sp>
        <p:nvSpPr>
          <p:cNvPr id="3" name="Subtitle 2"/>
          <p:cNvSpPr>
            <a:spLocks noGrp="1"/>
          </p:cNvSpPr>
          <p:nvPr>
            <p:ph type="subTitle" idx="1"/>
          </p:nvPr>
        </p:nvSpPr>
        <p:spPr>
          <a:xfrm>
            <a:off x="820738" y="5230906"/>
            <a:ext cx="7542212" cy="1030942"/>
          </a:xfrm>
        </p:spPr>
        <p:txBody>
          <a:bodyPr/>
          <a:lstStyle>
            <a:lvl1pPr marL="0" indent="0" algn="ctr">
              <a:spcBef>
                <a:spcPct val="300"/>
              </a:spcBef>
              <a:buNone/>
              <a:defRPr>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4" name="Date Placeholder 3"/>
          <p:cNvSpPr>
            <a:spLocks noGrp="1"/>
          </p:cNvSpPr>
          <p:nvPr>
            <p:ph type="dt" sz="half" idx="10"/>
          </p:nvPr>
        </p:nvSpPr>
        <p:spPr/>
        <p:txBody>
          <a:bodyPr/>
          <a:lstStyle/>
          <a:p>
            <a:fld id="{A742278A-548A-C34A-A70D-A64979B75A5B}" type="datetimeFigureOut">
              <a:rPr lang="en-US" smtClean="0"/>
              <a:t>3/11/2023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pic>
        <p:nvPicPr>
          <p:cNvPr id="7" name="Picture 6" descr="MoleculeTracer.png"/>
          <p:cNvPicPr>
            <a:picLocks noChangeAspect="1"/>
          </p:cNvPicPr>
          <p:nvPr/>
        </p:nvPicPr>
        <p:blipFill>
          <a:blip r:embed="rId2"/>
          <a:stretch>
            <a:fillRect/>
          </a:stretch>
        </p:blipFill>
        <p:spPr>
          <a:xfrm>
            <a:off x="1674019" y="224679"/>
            <a:ext cx="5795963" cy="39433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3962399"/>
            <a:ext cx="7585710" cy="672353"/>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3101957" y="457200"/>
            <a:ext cx="2940087" cy="2940087"/>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vert="horz" lIns="91440" tIns="45720" rIns="91440" bIns="45720" rtlCol="0">
            <a:normAutofit/>
          </a:bodyPr>
          <a:lstStyle>
            <a:lvl1pPr marL="0" indent="0" algn="l" defTabSz="914400" rtl="0" eaLnBrk="1" latinLnBrk="0" hangingPunct="1">
              <a:spcBef>
                <a:spcPts val="2000"/>
              </a:spcBef>
              <a:buFontTx/>
              <a:buNone/>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77240" y="4639235"/>
            <a:ext cx="7585710" cy="1371600"/>
          </a:xfrm>
        </p:spPr>
        <p:txBody>
          <a:bodyPr vert="horz" lIns="91440" tIns="45720" rIns="91440" bIns="45720" rtlCol="0">
            <a:normAutofit/>
          </a:bodyPr>
          <a:lstStyle>
            <a:lvl1pPr marL="0" indent="0" algn="ctr">
              <a:spcBef>
                <a:spcPts val="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A742278A-548A-C34A-A70D-A64979B75A5B}" type="datetimeFigureOut">
              <a:rPr lang="en-US" smtClean="0"/>
              <a:t>3/11/2023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A742278A-548A-C34A-A70D-A64979B75A5B}" type="datetimeFigureOut">
              <a:rPr lang="en-US" smtClean="0"/>
              <a:t>3/11/2023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9365" y="416859"/>
            <a:ext cx="1940859" cy="5607424"/>
          </a:xfrm>
        </p:spPr>
        <p:txBody>
          <a:bodyPr vert="eaVert" anchor="ctr" anchorCtr="0"/>
          <a:lstStyle/>
          <a:p>
            <a:r>
              <a:rPr lang="en-US"/>
              <a:t>Click to edit Master title style</a:t>
            </a:r>
            <a:endParaRPr/>
          </a:p>
        </p:txBody>
      </p:sp>
      <p:sp>
        <p:nvSpPr>
          <p:cNvPr id="3" name="Vertical Text Placeholder 2"/>
          <p:cNvSpPr>
            <a:spLocks noGrp="1"/>
          </p:cNvSpPr>
          <p:nvPr>
            <p:ph type="body" orient="vert" idx="1"/>
          </p:nvPr>
        </p:nvSpPr>
        <p:spPr>
          <a:xfrm>
            <a:off x="820737" y="414015"/>
            <a:ext cx="6144839" cy="5610268"/>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A742278A-548A-C34A-A70D-A64979B75A5B}" type="datetimeFigureOut">
              <a:rPr lang="en-US" smtClean="0"/>
              <a:t>3/11/2023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7 Blank">
  <p:cSld name="17 Blank">
    <p:spTree>
      <p:nvGrpSpPr>
        <p:cNvPr id="1" name="Shape 467"/>
        <p:cNvGrpSpPr/>
        <p:nvPr/>
      </p:nvGrpSpPr>
      <p:grpSpPr>
        <a:xfrm>
          <a:off x="0" y="0"/>
          <a:ext cx="0" cy="0"/>
          <a:chOff x="0" y="0"/>
          <a:chExt cx="0" cy="0"/>
        </a:xfrm>
      </p:grpSpPr>
    </p:spTree>
    <p:extLst>
      <p:ext uri="{BB962C8B-B14F-4D97-AF65-F5344CB8AC3E}">
        <p14:creationId xmlns:p14="http://schemas.microsoft.com/office/powerpoint/2010/main" val="3396833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Graphic / Right">
  <p:cSld name="11 Graphic / Right">
    <p:spTree>
      <p:nvGrpSpPr>
        <p:cNvPr id="1" name="Shape 373"/>
        <p:cNvGrpSpPr/>
        <p:nvPr/>
      </p:nvGrpSpPr>
      <p:grpSpPr>
        <a:xfrm>
          <a:off x="0" y="0"/>
          <a:ext cx="0" cy="0"/>
          <a:chOff x="0" y="0"/>
          <a:chExt cx="0" cy="0"/>
        </a:xfrm>
      </p:grpSpPr>
      <p:sp>
        <p:nvSpPr>
          <p:cNvPr id="374" name="Google Shape;374;p30"/>
          <p:cNvSpPr txBox="1">
            <a:spLocks noGrp="1"/>
          </p:cNvSpPr>
          <p:nvPr>
            <p:ph type="title"/>
          </p:nvPr>
        </p:nvSpPr>
        <p:spPr>
          <a:xfrm>
            <a:off x="685800" y="1816000"/>
            <a:ext cx="3048000" cy="1320000"/>
          </a:xfrm>
          <a:prstGeom prst="rect">
            <a:avLst/>
          </a:prstGeom>
        </p:spPr>
        <p:txBody>
          <a:bodyPr spcFirstLastPara="1" wrap="square" lIns="91425" tIns="91425" rIns="91425" bIns="91425"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0"/>
          <p:cNvSpPr txBox="1">
            <a:spLocks noGrp="1"/>
          </p:cNvSpPr>
          <p:nvPr>
            <p:ph type="body" idx="1"/>
          </p:nvPr>
        </p:nvSpPr>
        <p:spPr>
          <a:xfrm>
            <a:off x="685800" y="3327400"/>
            <a:ext cx="2286000" cy="1816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376" name="Google Shape;376;p30"/>
          <p:cNvGrpSpPr/>
          <p:nvPr/>
        </p:nvGrpSpPr>
        <p:grpSpPr>
          <a:xfrm>
            <a:off x="409957" y="5911577"/>
            <a:ext cx="2143330" cy="749964"/>
            <a:chOff x="831227" y="1197994"/>
            <a:chExt cx="2449800" cy="642900"/>
          </a:xfrm>
        </p:grpSpPr>
        <p:grpSp>
          <p:nvGrpSpPr>
            <p:cNvPr id="377" name="Google Shape;377;p30"/>
            <p:cNvGrpSpPr/>
            <p:nvPr/>
          </p:nvGrpSpPr>
          <p:grpSpPr>
            <a:xfrm>
              <a:off x="1045677" y="1364131"/>
              <a:ext cx="2028965" cy="317954"/>
              <a:chOff x="1045677" y="1364131"/>
              <a:chExt cx="2028965" cy="317954"/>
            </a:xfrm>
          </p:grpSpPr>
          <p:grpSp>
            <p:nvGrpSpPr>
              <p:cNvPr id="378" name="Google Shape;378;p30"/>
              <p:cNvGrpSpPr/>
              <p:nvPr/>
            </p:nvGrpSpPr>
            <p:grpSpPr>
              <a:xfrm>
                <a:off x="1045677" y="1364131"/>
                <a:ext cx="376033" cy="302438"/>
                <a:chOff x="1045677" y="1364131"/>
                <a:chExt cx="376033" cy="302438"/>
              </a:xfrm>
            </p:grpSpPr>
            <p:sp>
              <p:nvSpPr>
                <p:cNvPr id="379" name="Google Shape;379;p30"/>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0" name="Google Shape;380;p30"/>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1" name="Google Shape;381;p30"/>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2" name="Google Shape;382;p30"/>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83" name="Google Shape;383;p30"/>
              <p:cNvGrpSpPr/>
              <p:nvPr/>
            </p:nvGrpSpPr>
            <p:grpSpPr>
              <a:xfrm>
                <a:off x="1532346" y="1409239"/>
                <a:ext cx="1542296" cy="272846"/>
                <a:chOff x="1532346" y="1409239"/>
                <a:chExt cx="1542296" cy="272846"/>
              </a:xfrm>
            </p:grpSpPr>
            <p:sp>
              <p:nvSpPr>
                <p:cNvPr id="384" name="Google Shape;384;p30"/>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385" name="Google Shape;385;p30"/>
                <p:cNvGrpSpPr/>
                <p:nvPr/>
              </p:nvGrpSpPr>
              <p:grpSpPr>
                <a:xfrm>
                  <a:off x="2430564" y="1427610"/>
                  <a:ext cx="644078" cy="193336"/>
                  <a:chOff x="2430564" y="1427610"/>
                  <a:chExt cx="644078" cy="193336"/>
                </a:xfrm>
              </p:grpSpPr>
              <p:sp>
                <p:nvSpPr>
                  <p:cNvPr id="386" name="Google Shape;386;p30"/>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7" name="Google Shape;387;p30"/>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8" name="Google Shape;388;p30"/>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89" name="Google Shape;389;p30"/>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90" name="Google Shape;390;p30"/>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grpSp>
        <p:sp>
          <p:nvSpPr>
            <p:cNvPr id="391" name="Google Shape;391;p30"/>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160522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285F4"/>
                </a:solidFill>
                <a:effectLst/>
              </a:defRPr>
            </a:lvl1pPr>
          </a:lstStyle>
          <a:p>
            <a:r>
              <a:rPr lang="en-US" dirty="0"/>
              <a:t>Click to edit Master title style</a:t>
            </a:r>
            <a:endParaRPr dirty="0"/>
          </a:p>
        </p:txBody>
      </p:sp>
      <p:sp>
        <p:nvSpPr>
          <p:cNvPr id="3" name="Content Placeholder 2"/>
          <p:cNvSpPr>
            <a:spLocks noGrp="1"/>
          </p:cNvSpPr>
          <p:nvPr>
            <p:ph idx="1"/>
          </p:nvPr>
        </p:nvSpPr>
        <p:spPr/>
        <p:txBody>
          <a:bodyPr/>
          <a:lstStyle>
            <a:lvl1pPr>
              <a:defRPr>
                <a:solidFill>
                  <a:schemeClr val="accent2"/>
                </a:solidFill>
                <a:effectLst/>
              </a:defRPr>
            </a:lvl1pPr>
            <a:lvl2pPr>
              <a:defRPr>
                <a:solidFill>
                  <a:schemeClr val="accent2"/>
                </a:solidFill>
                <a:effectLst/>
              </a:defRPr>
            </a:lvl2pPr>
            <a:lvl3pPr>
              <a:defRPr>
                <a:solidFill>
                  <a:schemeClr val="accent2"/>
                </a:solidFill>
                <a:effectLst/>
              </a:defRPr>
            </a:lvl3pPr>
            <a:lvl4pPr>
              <a:defRPr>
                <a:solidFill>
                  <a:schemeClr val="accent2"/>
                </a:solidFill>
                <a:effectLst/>
              </a:defRPr>
            </a:lvl4pPr>
            <a:lvl5pPr>
              <a:defRPr>
                <a:solidFill>
                  <a:schemeClr val="accent2"/>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A742278A-548A-C34A-A70D-A64979B75A5B}" type="datetimeFigureOut">
              <a:rPr lang="en-US" smtClean="0"/>
              <a:t>3/11/2023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737" y="1219013"/>
            <a:ext cx="7542213" cy="1958975"/>
          </a:xfrm>
        </p:spPr>
        <p:txBody>
          <a:bodyPr vert="horz" lIns="91440" tIns="45720" rIns="91440" bIns="45720" rtlCol="0" anchor="b" anchorCtr="0">
            <a:noAutofit/>
          </a:bodyPr>
          <a:lstStyle>
            <a:lvl1pPr algn="ctr" defTabSz="914400" rtl="0" eaLnBrk="1" latinLnBrk="0" hangingPunct="1">
              <a:spcBef>
                <a:spcPct val="0"/>
              </a:spcBef>
              <a:buNone/>
              <a:defRPr sz="5200" b="1" kern="1200">
                <a:solidFill>
                  <a:schemeClr val="accent1"/>
                </a:solidFill>
                <a:effectLst/>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820737" y="3224213"/>
            <a:ext cx="7542213" cy="1500187"/>
          </a:xfrm>
        </p:spPr>
        <p:txBody>
          <a:bodyPr vert="horz" lIns="91440" tIns="45720" rIns="91440" bIns="45720" rtlCol="0">
            <a:normAutofit/>
          </a:bodyPr>
          <a:lstStyle>
            <a:lvl1pPr marL="0" indent="0" algn="ctr" defTabSz="914400" rtl="0" eaLnBrk="1" latinLnBrk="0" hangingPunct="1">
              <a:spcBef>
                <a:spcPts val="300"/>
              </a:spcBef>
              <a:buFontTx/>
              <a:buNone/>
              <a:defRPr sz="2400" b="1" kern="1200">
                <a:solidFill>
                  <a:schemeClr val="accent1"/>
                </a:solidFill>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2278A-548A-C34A-A70D-A64979B75A5B}" type="datetimeFigureOut">
              <a:rPr lang="en-US" smtClean="0"/>
              <a:t>3/11/2023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p>
            <a:r>
              <a:rPr lang="en-US"/>
              <a:t>Click to edit Master title style</a:t>
            </a:r>
            <a:endParaRPr/>
          </a:p>
        </p:txBody>
      </p:sp>
      <p:sp>
        <p:nvSpPr>
          <p:cNvPr id="3" name="Content Placeholder 2"/>
          <p:cNvSpPr>
            <a:spLocks noGrp="1"/>
          </p:cNvSpPr>
          <p:nvPr>
            <p:ph sz="half" idx="1"/>
          </p:nvPr>
        </p:nvSpPr>
        <p:spPr>
          <a:xfrm>
            <a:off x="779462"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03763"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A742278A-548A-C34A-A70D-A64979B75A5B}" type="datetimeFigureOut">
              <a:rPr lang="en-US" smtClean="0"/>
              <a:t>3/11/2023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779462"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79462"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03763"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03763"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A742278A-548A-C34A-A70D-A64979B75A5B}" type="datetimeFigureOut">
              <a:rPr lang="en-US" smtClean="0"/>
              <a:t>3/11/2023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A742278A-548A-C34A-A70D-A64979B75A5B}" type="datetimeFigureOut">
              <a:rPr lang="en-US" smtClean="0"/>
              <a:t>3/11/2023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2278A-548A-C34A-A70D-A64979B75A5B}" type="datetimeFigureOut">
              <a:rPr lang="en-US" smtClean="0"/>
              <a:t>3/11/2023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9929" y="457201"/>
            <a:ext cx="3566160" cy="1371600"/>
          </a:xfrm>
        </p:spPr>
        <p:txBody>
          <a:bodyPr anchor="b">
            <a:normAutofit/>
          </a:bodyPr>
          <a:lstStyle>
            <a:lvl1pPr algn="ctr">
              <a:defRPr sz="3600" b="1"/>
            </a:lvl1pPr>
          </a:lstStyle>
          <a:p>
            <a:r>
              <a:rPr lang="en-US"/>
              <a:t>Click to edit Master title style</a:t>
            </a:r>
            <a:endParaRPr/>
          </a:p>
        </p:txBody>
      </p:sp>
      <p:sp>
        <p:nvSpPr>
          <p:cNvPr id="3" name="Content Placeholder 2"/>
          <p:cNvSpPr>
            <a:spLocks noGrp="1"/>
          </p:cNvSpPr>
          <p:nvPr>
            <p:ph idx="1"/>
          </p:nvPr>
        </p:nvSpPr>
        <p:spPr>
          <a:xfrm>
            <a:off x="4802393" y="457201"/>
            <a:ext cx="3566160" cy="5410200"/>
          </a:xfrm>
        </p:spPr>
        <p:txBody>
          <a:bodyPr>
            <a:normAutofit/>
          </a:bodyPr>
          <a:lstStyle>
            <a:lvl1pPr>
              <a:defRPr sz="2400"/>
            </a:lvl1pPr>
            <a:lvl2pPr>
              <a:defRPr sz="2200"/>
            </a:lvl2pPr>
            <a:lvl3pPr>
              <a:defRPr sz="2000"/>
            </a:lvl3pPr>
            <a:lvl4pPr>
              <a:defRPr sz="1800"/>
            </a:lvl4pPr>
            <a:lvl5pPr>
              <a:defRPr sz="1800"/>
            </a:lvl5pPr>
            <a:lvl6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2173288" indent="-344488">
              <a:defRPr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779929" y="1828801"/>
            <a:ext cx="3566160" cy="3657600"/>
          </a:xfrm>
        </p:spPr>
        <p:txBody>
          <a:bodyPr>
            <a:normAutofit/>
          </a:bodyPr>
          <a:lstStyle>
            <a:lvl1pPr marL="0" indent="0" algn="ctr">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42278A-548A-C34A-A70D-A64979B75A5B}" type="datetimeFigureOut">
              <a:rPr lang="en-US" smtClean="0"/>
              <a:t>3/11/2023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566160" cy="1371600"/>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266765" y="1676400"/>
            <a:ext cx="2975610" cy="2975610"/>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777240" y="1828800"/>
            <a:ext cx="3566160" cy="3657600"/>
          </a:xfrm>
        </p:spPr>
        <p:txBody>
          <a:bodyPr vert="horz" lIns="91440" tIns="45720" rIns="91440" bIns="45720" rtlCol="0">
            <a:normAutofit/>
          </a:bodyPr>
          <a:lstStyle>
            <a:lvl1pPr marL="0" indent="0" algn="ctr">
              <a:spcBef>
                <a:spcPts val="60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a:t>Click to edit Master text styles</a:t>
            </a:r>
          </a:p>
        </p:txBody>
      </p:sp>
      <p:sp>
        <p:nvSpPr>
          <p:cNvPr id="5" name="Date Placeholder 4"/>
          <p:cNvSpPr>
            <a:spLocks noGrp="1"/>
          </p:cNvSpPr>
          <p:nvPr>
            <p:ph type="dt" sz="half" idx="10"/>
          </p:nvPr>
        </p:nvSpPr>
        <p:spPr/>
        <p:txBody>
          <a:bodyPr/>
          <a:lstStyle/>
          <a:p>
            <a:fld id="{A742278A-548A-C34A-A70D-A64979B75A5B}" type="datetimeFigureOut">
              <a:rPr lang="en-US" smtClean="0"/>
              <a:t>3/11/2023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6E6C379-A8AB-5743-927B-37796F916B0E}" type="slidenum">
              <a:rPr lang="en-AU" smtClean="0"/>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GridOverlay.png"/>
          <p:cNvPicPr>
            <a:picLocks noChangeAspect="1"/>
          </p:cNvPicPr>
          <p:nvPr/>
        </p:nvPicPr>
        <p:blipFill>
          <a:blip r:embed="rId16"/>
          <a:stretch>
            <a:fillRect/>
          </a:stretch>
        </p:blipFill>
        <p:spPr>
          <a:xfrm>
            <a:off x="0" y="0"/>
            <a:ext cx="9144000" cy="6858000"/>
          </a:xfrm>
          <a:prstGeom prst="rect">
            <a:avLst/>
          </a:prstGeom>
          <a:solidFill>
            <a:schemeClr val="bg2">
              <a:lumMod val="60000"/>
              <a:lumOff val="40000"/>
              <a:alpha val="10000"/>
            </a:schemeClr>
          </a:solidFill>
        </p:spPr>
      </p:pic>
      <p:sp>
        <p:nvSpPr>
          <p:cNvPr id="2" name="Title Placeholder 1"/>
          <p:cNvSpPr>
            <a:spLocks noGrp="1"/>
          </p:cNvSpPr>
          <p:nvPr>
            <p:ph type="title"/>
          </p:nvPr>
        </p:nvSpPr>
        <p:spPr>
          <a:xfrm>
            <a:off x="779462" y="107577"/>
            <a:ext cx="7581901" cy="1653988"/>
          </a:xfrm>
          <a:prstGeom prst="rect">
            <a:avLst/>
          </a:prstGeom>
        </p:spPr>
        <p:txBody>
          <a:bodyPr vert="horz" lIns="91440" tIns="45720" rIns="91440" bIns="45720" rtlCol="0" anchor="ctr">
            <a:noAutofit/>
          </a:bodyPr>
          <a:lstStyle/>
          <a:p>
            <a:r>
              <a:rPr lang="en-US" dirty="0"/>
              <a:t>Click to edit Master title style</a:t>
            </a:r>
            <a:endParaRPr dirty="0"/>
          </a:p>
        </p:txBody>
      </p:sp>
      <p:sp>
        <p:nvSpPr>
          <p:cNvPr id="3" name="Text Placeholder 2"/>
          <p:cNvSpPr>
            <a:spLocks noGrp="1"/>
          </p:cNvSpPr>
          <p:nvPr>
            <p:ph type="body" idx="1"/>
          </p:nvPr>
        </p:nvSpPr>
        <p:spPr>
          <a:xfrm>
            <a:off x="779462" y="1882588"/>
            <a:ext cx="7581901" cy="39534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6651812" y="6356350"/>
            <a:ext cx="2133600" cy="365125"/>
          </a:xfrm>
          <a:prstGeom prst="rect">
            <a:avLst/>
          </a:prstGeom>
        </p:spPr>
        <p:txBody>
          <a:bodyPr vert="horz" lIns="91440" tIns="45720" rIns="91440" bIns="45720" rtlCol="0" anchor="ctr"/>
          <a:lstStyle>
            <a:lvl1pPr algn="r">
              <a:defRPr sz="1100">
                <a:solidFill>
                  <a:schemeClr val="tx1">
                    <a:tint val="75000"/>
                  </a:schemeClr>
                </a:solidFill>
                <a:effectLst>
                  <a:outerShdw blurRad="101600" dist="63500" dir="2700000" algn="tl" rotWithShape="0">
                    <a:prstClr val="black">
                      <a:alpha val="75000"/>
                    </a:prstClr>
                  </a:outerShdw>
                </a:effectLst>
              </a:defRPr>
            </a:lvl1pPr>
          </a:lstStyle>
          <a:p>
            <a:fld id="{A742278A-548A-C34A-A70D-A64979B75A5B}" type="datetimeFigureOut">
              <a:rPr lang="en-US" smtClean="0"/>
              <a:t>3/11/2023</a:t>
            </a:fld>
            <a:endParaRPr lang="en-AU"/>
          </a:p>
        </p:txBody>
      </p:sp>
      <p:sp>
        <p:nvSpPr>
          <p:cNvPr id="5" name="Footer Placeholder 4"/>
          <p:cNvSpPr>
            <a:spLocks noGrp="1"/>
          </p:cNvSpPr>
          <p:nvPr>
            <p:ph type="ftr" sz="quarter" idx="3"/>
          </p:nvPr>
        </p:nvSpPr>
        <p:spPr>
          <a:xfrm>
            <a:off x="354106" y="6356350"/>
            <a:ext cx="2895600" cy="365125"/>
          </a:xfrm>
          <a:prstGeom prst="rect">
            <a:avLst/>
          </a:prstGeom>
        </p:spPr>
        <p:txBody>
          <a:bodyPr vert="horz" lIns="91440" tIns="45720" rIns="91440" bIns="45720" rtlCol="0" anchor="ctr"/>
          <a:lstStyle>
            <a:lvl1pPr algn="l">
              <a:defRPr sz="1100">
                <a:solidFill>
                  <a:schemeClr val="tx1">
                    <a:tint val="75000"/>
                  </a:schemeClr>
                </a:solidFill>
                <a:effectLst>
                  <a:outerShdw blurRad="101600" dist="63500" dir="2700000" algn="tl" rotWithShape="0">
                    <a:prstClr val="black">
                      <a:alpha val="75000"/>
                    </a:prstClr>
                  </a:outerShdw>
                </a:effectLst>
              </a:defRPr>
            </a:lvl1pPr>
          </a:lstStyle>
          <a:p>
            <a:endParaRPr lang="en-AU"/>
          </a:p>
        </p:txBody>
      </p:sp>
      <p:sp>
        <p:nvSpPr>
          <p:cNvPr id="6" name="Slide Number Placeholder 5"/>
          <p:cNvSpPr>
            <a:spLocks noGrp="1"/>
          </p:cNvSpPr>
          <p:nvPr>
            <p:ph type="sldNum" sz="quarter" idx="4"/>
          </p:nvPr>
        </p:nvSpPr>
        <p:spPr>
          <a:xfrm>
            <a:off x="4191000" y="6356350"/>
            <a:ext cx="762000" cy="365125"/>
          </a:xfrm>
          <a:prstGeom prst="rect">
            <a:avLst/>
          </a:prstGeom>
        </p:spPr>
        <p:txBody>
          <a:bodyPr vert="horz" lIns="91440" tIns="45720" rIns="91440" bIns="45720" rtlCol="0" anchor="ctr"/>
          <a:lstStyle>
            <a:lvl1pPr algn="ctr">
              <a:defRPr sz="1100">
                <a:solidFill>
                  <a:schemeClr val="tx1">
                    <a:tint val="75000"/>
                  </a:schemeClr>
                </a:solidFill>
                <a:effectLst>
                  <a:outerShdw blurRad="101600" dist="63500" dir="2700000" algn="tl" rotWithShape="0">
                    <a:prstClr val="black">
                      <a:alpha val="75000"/>
                    </a:prstClr>
                  </a:outerShdw>
                </a:effectLst>
              </a:defRPr>
            </a:lvl1pPr>
          </a:lstStyle>
          <a:p>
            <a:fld id="{F6E6C379-A8AB-5743-927B-37796F916B0E}" type="slidenum">
              <a:rPr lang="en-AU" smtClean="0"/>
              <a:t>‹#›</a:t>
            </a:fld>
            <a:endParaRPr lang="en-AU"/>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ctr" defTabSz="914400" rtl="0" eaLnBrk="1" latinLnBrk="0" hangingPunct="1">
        <a:spcBef>
          <a:spcPct val="0"/>
        </a:spcBef>
        <a:buNone/>
        <a:defRPr sz="5600" b="1" kern="1200">
          <a:solidFill>
            <a:schemeClr val="accent1"/>
          </a:solidFill>
          <a:effectLst/>
          <a:latin typeface="Google Sans" panose="020B0503030502040204" pitchFamily="34" charset="0"/>
          <a:ea typeface="+mj-ea"/>
          <a:cs typeface="+mj-cs"/>
        </a:defRPr>
      </a:lvl1pPr>
    </p:titleStyle>
    <p:bodyStyle>
      <a:lvl1pPr marL="403225" indent="-403225" algn="l" defTabSz="914400" rtl="0" eaLnBrk="1" latinLnBrk="0" hangingPunct="1">
        <a:spcBef>
          <a:spcPts val="2000"/>
        </a:spcBef>
        <a:buFontTx/>
        <a:buBlip>
          <a:blip r:embed="rId17"/>
        </a:buBlip>
        <a:defRPr sz="2400" b="1" kern="1200">
          <a:solidFill>
            <a:schemeClr val="accent1"/>
          </a:solidFill>
          <a:effectLst/>
          <a:latin typeface="Google Sans" panose="020B0503030502040204" pitchFamily="34" charset="0"/>
          <a:ea typeface="+mn-ea"/>
          <a:cs typeface="+mn-cs"/>
        </a:defRPr>
      </a:lvl1pPr>
      <a:lvl2pPr marL="806450" indent="-403225" algn="l" defTabSz="914400" rtl="0" eaLnBrk="1" latinLnBrk="0" hangingPunct="1">
        <a:spcBef>
          <a:spcPts val="600"/>
        </a:spcBef>
        <a:buFontTx/>
        <a:buBlip>
          <a:blip r:embed="rId17"/>
        </a:buBlip>
        <a:defRPr sz="2200" b="1" kern="1200">
          <a:solidFill>
            <a:schemeClr val="accent1"/>
          </a:solidFill>
          <a:effectLst/>
          <a:latin typeface="+mn-lt"/>
          <a:ea typeface="+mn-ea"/>
          <a:cs typeface="+mn-cs"/>
        </a:defRPr>
      </a:lvl2pPr>
      <a:lvl3pPr marL="1143000" indent="-336550" algn="l" defTabSz="914400" rtl="0" eaLnBrk="1" latinLnBrk="0" hangingPunct="1">
        <a:spcBef>
          <a:spcPts val="600"/>
        </a:spcBef>
        <a:buFontTx/>
        <a:buBlip>
          <a:blip r:embed="rId17"/>
        </a:buBlip>
        <a:defRPr sz="2000" b="1" kern="1200">
          <a:solidFill>
            <a:schemeClr val="accent1"/>
          </a:solidFill>
          <a:effectLst/>
          <a:latin typeface="+mn-lt"/>
          <a:ea typeface="+mn-ea"/>
          <a:cs typeface="+mn-cs"/>
        </a:defRPr>
      </a:lvl3pPr>
      <a:lvl4pPr marL="1492250" indent="-349250" algn="l" defTabSz="914400" rtl="0" eaLnBrk="1" latinLnBrk="0" hangingPunct="1">
        <a:spcBef>
          <a:spcPts val="600"/>
        </a:spcBef>
        <a:buFontTx/>
        <a:buBlip>
          <a:blip r:embed="rId17"/>
        </a:buBlip>
        <a:defRPr sz="1800" b="1" kern="1200">
          <a:solidFill>
            <a:schemeClr val="accent1"/>
          </a:solidFill>
          <a:effectLst/>
          <a:latin typeface="+mn-lt"/>
          <a:ea typeface="+mn-ea"/>
          <a:cs typeface="+mn-cs"/>
        </a:defRPr>
      </a:lvl4pPr>
      <a:lvl5pPr marL="1828800" indent="-336550" algn="l" defTabSz="914400" rtl="0" eaLnBrk="1" latinLnBrk="0" hangingPunct="1">
        <a:spcBef>
          <a:spcPts val="600"/>
        </a:spcBef>
        <a:buFontTx/>
        <a:buBlip>
          <a:blip r:embed="rId17"/>
        </a:buBlip>
        <a:defRPr sz="1800" b="1" kern="1200">
          <a:solidFill>
            <a:schemeClr val="accent1"/>
          </a:solidFill>
          <a:effectLst/>
          <a:latin typeface="+mn-lt"/>
          <a:ea typeface="+mn-ea"/>
          <a:cs typeface="+mn-cs"/>
        </a:defRPr>
      </a:lvl5pPr>
      <a:lvl6pPr marL="2173288" indent="-344488" algn="l" defTabSz="914400" rtl="0" eaLnBrk="1" latinLnBrk="0" hangingPunct="1">
        <a:spcBef>
          <a:spcPct val="20000"/>
        </a:spcBef>
        <a:buFontTx/>
        <a:buBlip>
          <a:blip r:embed="rId17"/>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516188" indent="-344488" algn="l" defTabSz="914400" rtl="0" eaLnBrk="1" latinLnBrk="0" hangingPunct="1">
        <a:spcBef>
          <a:spcPct val="20000"/>
        </a:spcBef>
        <a:buFontTx/>
        <a:buBlip>
          <a:blip r:embed="rId17"/>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860675" indent="-344488" algn="l" defTabSz="914400" rtl="0" eaLnBrk="1" latinLnBrk="0" hangingPunct="1">
        <a:spcBef>
          <a:spcPct val="20000"/>
        </a:spcBef>
        <a:buFontTx/>
        <a:buBlip>
          <a:blip r:embed="rId17"/>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3205163" indent="-344488" algn="l" defTabSz="914400" rtl="0" eaLnBrk="1" latinLnBrk="0" hangingPunct="1">
        <a:spcBef>
          <a:spcPct val="20000"/>
        </a:spcBef>
        <a:buFontTx/>
        <a:buBlip>
          <a:blip r:embed="rId17"/>
        </a:buBlip>
        <a:defRPr lang="en-US"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rgreene-public-repos/google-card-vis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t>
            </a:r>
            <a:r>
              <a:rPr lang="en-AU" dirty="0" err="1"/>
              <a:t>oogle</a:t>
            </a:r>
            <a:r>
              <a:rPr lang="en-AU" dirty="0"/>
              <a:t> GCP and AI</a:t>
            </a:r>
          </a:p>
        </p:txBody>
      </p:sp>
      <p:sp>
        <p:nvSpPr>
          <p:cNvPr id="3" name="Subtitle 2"/>
          <p:cNvSpPr>
            <a:spLocks noGrp="1"/>
          </p:cNvSpPr>
          <p:nvPr>
            <p:ph type="subTitle" idx="1"/>
          </p:nvPr>
        </p:nvSpPr>
        <p:spPr/>
        <p:txBody>
          <a:bodyPr/>
          <a:lstStyle/>
          <a:p>
            <a:r>
              <a:rPr lang="en-AU"/>
              <a:t>Perth .</a:t>
            </a:r>
            <a:r>
              <a:rPr lang="en-AU" dirty="0" err="1"/>
              <a:t>Net</a:t>
            </a:r>
            <a:r>
              <a:rPr lang="en-AU" dirty="0"/>
              <a:t> Users Group</a:t>
            </a:r>
          </a:p>
          <a:p>
            <a:r>
              <a:rPr lang="en-AU" dirty="0"/>
              <a:t>18</a:t>
            </a:r>
            <a:r>
              <a:rPr lang="en-AU" baseline="30000" dirty="0"/>
              <a:t>th</a:t>
            </a:r>
            <a:r>
              <a:rPr lang="en-AU" dirty="0"/>
              <a:t> December 2018</a:t>
            </a:r>
          </a:p>
        </p:txBody>
      </p:sp>
    </p:spTree>
    <p:extLst>
      <p:ext uri="{BB962C8B-B14F-4D97-AF65-F5344CB8AC3E}">
        <p14:creationId xmlns:p14="http://schemas.microsoft.com/office/powerpoint/2010/main" val="413156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89A2-5789-4CCB-AAB4-6D9C1CAC8C14}"/>
              </a:ext>
            </a:extLst>
          </p:cNvPr>
          <p:cNvSpPr>
            <a:spLocks noGrp="1"/>
          </p:cNvSpPr>
          <p:nvPr>
            <p:ph type="title"/>
          </p:nvPr>
        </p:nvSpPr>
        <p:spPr/>
        <p:txBody>
          <a:bodyPr/>
          <a:lstStyle/>
          <a:p>
            <a:r>
              <a:rPr lang="en-US" dirty="0"/>
              <a:t>I’m a developer, not a data scientist</a:t>
            </a:r>
            <a:endParaRPr lang="en-AU" dirty="0"/>
          </a:p>
        </p:txBody>
      </p:sp>
      <p:sp>
        <p:nvSpPr>
          <p:cNvPr id="3" name="Content Placeholder 2">
            <a:extLst>
              <a:ext uri="{FF2B5EF4-FFF2-40B4-BE49-F238E27FC236}">
                <a16:creationId xmlns:a16="http://schemas.microsoft.com/office/drawing/2014/main" id="{D6361F0F-37D0-483A-B2F4-E6B6BAE574BE}"/>
              </a:ext>
            </a:extLst>
          </p:cNvPr>
          <p:cNvSpPr>
            <a:spLocks noGrp="1"/>
          </p:cNvSpPr>
          <p:nvPr>
            <p:ph idx="1"/>
          </p:nvPr>
        </p:nvSpPr>
        <p:spPr>
          <a:xfrm>
            <a:off x="779462" y="1882588"/>
            <a:ext cx="7581901" cy="4345934"/>
          </a:xfrm>
        </p:spPr>
        <p:txBody>
          <a:bodyPr>
            <a:normAutofit lnSpcReduction="10000"/>
          </a:bodyPr>
          <a:lstStyle/>
          <a:p>
            <a:r>
              <a:rPr lang="en-US" dirty="0"/>
              <a:t>Neural Nets are not simple.  Tools mainly are designed for data scientist by data scientist.</a:t>
            </a:r>
          </a:p>
          <a:p>
            <a:r>
              <a:rPr lang="en-US" dirty="0"/>
              <a:t>For Dev there are a few out of the box APIs</a:t>
            </a:r>
          </a:p>
          <a:p>
            <a:pPr lvl="1"/>
            <a:r>
              <a:rPr lang="en-US" dirty="0"/>
              <a:t>Vision API (Label, extract Text, Web search)</a:t>
            </a:r>
          </a:p>
          <a:p>
            <a:pPr lvl="1"/>
            <a:r>
              <a:rPr lang="en-US" dirty="0"/>
              <a:t>Video API  (extract metadata)</a:t>
            </a:r>
          </a:p>
          <a:p>
            <a:pPr lvl="1"/>
            <a:r>
              <a:rPr lang="en-US" dirty="0"/>
              <a:t>Translation</a:t>
            </a:r>
          </a:p>
          <a:p>
            <a:pPr lvl="1"/>
            <a:r>
              <a:rPr lang="en-US" dirty="0"/>
              <a:t>Text-to-Speech</a:t>
            </a:r>
          </a:p>
          <a:p>
            <a:pPr lvl="1"/>
            <a:r>
              <a:rPr lang="en-US" dirty="0"/>
              <a:t>Natural Language (extract intent, main use is for Bots)</a:t>
            </a:r>
          </a:p>
          <a:p>
            <a:r>
              <a:rPr lang="en-US" dirty="0"/>
              <a:t>As always, it’s not long before you get to the last 10% for functionality that takes 90% of the effort.</a:t>
            </a:r>
          </a:p>
        </p:txBody>
      </p:sp>
      <p:pic>
        <p:nvPicPr>
          <p:cNvPr id="4" name="Picture 3">
            <a:extLst>
              <a:ext uri="{FF2B5EF4-FFF2-40B4-BE49-F238E27FC236}">
                <a16:creationId xmlns:a16="http://schemas.microsoft.com/office/drawing/2014/main" id="{2DD5322C-026D-4DD2-925B-E850B8F86812}"/>
              </a:ext>
            </a:extLst>
          </p:cNvPr>
          <p:cNvPicPr>
            <a:picLocks noChangeAspect="1"/>
          </p:cNvPicPr>
          <p:nvPr/>
        </p:nvPicPr>
        <p:blipFill>
          <a:blip r:embed="rId2"/>
          <a:stretch>
            <a:fillRect/>
          </a:stretch>
        </p:blipFill>
        <p:spPr>
          <a:xfrm>
            <a:off x="906256" y="107577"/>
            <a:ext cx="7581900" cy="1775011"/>
          </a:xfrm>
          <a:prstGeom prst="rect">
            <a:avLst/>
          </a:prstGeom>
        </p:spPr>
      </p:pic>
    </p:spTree>
    <p:extLst>
      <p:ext uri="{BB962C8B-B14F-4D97-AF65-F5344CB8AC3E}">
        <p14:creationId xmlns:p14="http://schemas.microsoft.com/office/powerpoint/2010/main" val="183989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A47E-734B-49DE-A9E4-51393AC5EC70}"/>
              </a:ext>
            </a:extLst>
          </p:cNvPr>
          <p:cNvSpPr>
            <a:spLocks noGrp="1"/>
          </p:cNvSpPr>
          <p:nvPr>
            <p:ph type="title"/>
          </p:nvPr>
        </p:nvSpPr>
        <p:spPr/>
        <p:txBody>
          <a:bodyPr/>
          <a:lstStyle/>
          <a:p>
            <a:r>
              <a:rPr lang="en-US" dirty="0"/>
              <a:t>Landmark Example</a:t>
            </a:r>
            <a:endParaRPr lang="en-AU" dirty="0"/>
          </a:p>
        </p:txBody>
      </p:sp>
      <p:sp>
        <p:nvSpPr>
          <p:cNvPr id="3" name="Content Placeholder 2">
            <a:extLst>
              <a:ext uri="{FF2B5EF4-FFF2-40B4-BE49-F238E27FC236}">
                <a16:creationId xmlns:a16="http://schemas.microsoft.com/office/drawing/2014/main" id="{B43DBD5A-1226-4658-9E33-967BC7E79276}"/>
              </a:ext>
            </a:extLst>
          </p:cNvPr>
          <p:cNvSpPr>
            <a:spLocks noGrp="1"/>
          </p:cNvSpPr>
          <p:nvPr>
            <p:ph idx="1"/>
          </p:nvPr>
        </p:nvSpPr>
        <p:spPr/>
        <p:txBody>
          <a:bodyPr>
            <a:normAutofit/>
          </a:bodyPr>
          <a:lstStyle/>
          <a:p>
            <a:r>
              <a:rPr lang="en-US" dirty="0"/>
              <a:t>Landmarks – Where is this?</a:t>
            </a:r>
          </a:p>
          <a:p>
            <a:endParaRPr lang="en-US" dirty="0"/>
          </a:p>
        </p:txBody>
      </p:sp>
      <p:pic>
        <p:nvPicPr>
          <p:cNvPr id="7" name="Picture 6">
            <a:extLst>
              <a:ext uri="{FF2B5EF4-FFF2-40B4-BE49-F238E27FC236}">
                <a16:creationId xmlns:a16="http://schemas.microsoft.com/office/drawing/2014/main" id="{4FE146F5-EEAD-429E-A7A6-7ACDBFCE68B0}"/>
              </a:ext>
            </a:extLst>
          </p:cNvPr>
          <p:cNvPicPr>
            <a:picLocks noChangeAspect="1"/>
          </p:cNvPicPr>
          <p:nvPr/>
        </p:nvPicPr>
        <p:blipFill>
          <a:blip r:embed="rId2"/>
          <a:stretch>
            <a:fillRect/>
          </a:stretch>
        </p:blipFill>
        <p:spPr>
          <a:xfrm>
            <a:off x="1257300" y="2351111"/>
            <a:ext cx="6303963" cy="3790136"/>
          </a:xfrm>
          <a:prstGeom prst="rect">
            <a:avLst/>
          </a:prstGeom>
        </p:spPr>
      </p:pic>
    </p:spTree>
    <p:extLst>
      <p:ext uri="{BB962C8B-B14F-4D97-AF65-F5344CB8AC3E}">
        <p14:creationId xmlns:p14="http://schemas.microsoft.com/office/powerpoint/2010/main" val="911603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C10E-4023-4755-8DBE-7AAF12F47453}"/>
              </a:ext>
            </a:extLst>
          </p:cNvPr>
          <p:cNvSpPr>
            <a:spLocks noGrp="1"/>
          </p:cNvSpPr>
          <p:nvPr>
            <p:ph type="title"/>
          </p:nvPr>
        </p:nvSpPr>
        <p:spPr/>
        <p:txBody>
          <a:bodyPr/>
          <a:lstStyle/>
          <a:p>
            <a:r>
              <a:rPr lang="en-US" dirty="0"/>
              <a:t>Label Example</a:t>
            </a:r>
            <a:endParaRPr lang="en-AU" dirty="0"/>
          </a:p>
        </p:txBody>
      </p:sp>
      <p:sp>
        <p:nvSpPr>
          <p:cNvPr id="3" name="Content Placeholder 2">
            <a:extLst>
              <a:ext uri="{FF2B5EF4-FFF2-40B4-BE49-F238E27FC236}">
                <a16:creationId xmlns:a16="http://schemas.microsoft.com/office/drawing/2014/main" id="{D0460FAD-8A15-4F80-A531-BF6BF5360B9F}"/>
              </a:ext>
            </a:extLst>
          </p:cNvPr>
          <p:cNvSpPr>
            <a:spLocks noGrp="1"/>
          </p:cNvSpPr>
          <p:nvPr>
            <p:ph idx="1"/>
          </p:nvPr>
        </p:nvSpPr>
        <p:spPr>
          <a:xfrm>
            <a:off x="779461" y="1908853"/>
            <a:ext cx="7581901" cy="3953436"/>
          </a:xfrm>
        </p:spPr>
        <p:txBody>
          <a:bodyPr/>
          <a:lstStyle/>
          <a:p>
            <a:r>
              <a:rPr lang="en-AU" dirty="0"/>
              <a:t>Label – what description would you give?</a:t>
            </a:r>
          </a:p>
          <a:p>
            <a:endParaRPr lang="en-AU" dirty="0"/>
          </a:p>
          <a:p>
            <a:endParaRPr lang="en-AU" dirty="0"/>
          </a:p>
          <a:p>
            <a:endParaRPr lang="en-AU" dirty="0"/>
          </a:p>
        </p:txBody>
      </p:sp>
      <p:pic>
        <p:nvPicPr>
          <p:cNvPr id="5" name="Picture 4">
            <a:extLst>
              <a:ext uri="{FF2B5EF4-FFF2-40B4-BE49-F238E27FC236}">
                <a16:creationId xmlns:a16="http://schemas.microsoft.com/office/drawing/2014/main" id="{019DE835-2F53-44C1-96AE-3822D3B88452}"/>
              </a:ext>
            </a:extLst>
          </p:cNvPr>
          <p:cNvPicPr>
            <a:picLocks noChangeAspect="1"/>
          </p:cNvPicPr>
          <p:nvPr/>
        </p:nvPicPr>
        <p:blipFill>
          <a:blip r:embed="rId2"/>
          <a:stretch>
            <a:fillRect/>
          </a:stretch>
        </p:blipFill>
        <p:spPr>
          <a:xfrm>
            <a:off x="555172" y="2394789"/>
            <a:ext cx="3608614" cy="2031649"/>
          </a:xfrm>
          <a:prstGeom prst="rect">
            <a:avLst/>
          </a:prstGeom>
        </p:spPr>
      </p:pic>
      <p:pic>
        <p:nvPicPr>
          <p:cNvPr id="7" name="Picture 6">
            <a:extLst>
              <a:ext uri="{FF2B5EF4-FFF2-40B4-BE49-F238E27FC236}">
                <a16:creationId xmlns:a16="http://schemas.microsoft.com/office/drawing/2014/main" id="{DDE1AF7C-D34B-4872-AAA7-25A193E7B363}"/>
              </a:ext>
            </a:extLst>
          </p:cNvPr>
          <p:cNvPicPr>
            <a:picLocks noChangeAspect="1"/>
          </p:cNvPicPr>
          <p:nvPr/>
        </p:nvPicPr>
        <p:blipFill>
          <a:blip r:embed="rId3"/>
          <a:stretch>
            <a:fillRect/>
          </a:stretch>
        </p:blipFill>
        <p:spPr>
          <a:xfrm>
            <a:off x="6271376" y="2394789"/>
            <a:ext cx="2693136" cy="3233057"/>
          </a:xfrm>
          <a:prstGeom prst="rect">
            <a:avLst/>
          </a:prstGeom>
        </p:spPr>
      </p:pic>
      <p:pic>
        <p:nvPicPr>
          <p:cNvPr id="9" name="Picture 8">
            <a:extLst>
              <a:ext uri="{FF2B5EF4-FFF2-40B4-BE49-F238E27FC236}">
                <a16:creationId xmlns:a16="http://schemas.microsoft.com/office/drawing/2014/main" id="{81C1C97D-84D8-4D67-8BEA-6CCAABE9477E}"/>
              </a:ext>
            </a:extLst>
          </p:cNvPr>
          <p:cNvPicPr>
            <a:picLocks noChangeAspect="1"/>
          </p:cNvPicPr>
          <p:nvPr/>
        </p:nvPicPr>
        <p:blipFill>
          <a:blip r:embed="rId4"/>
          <a:stretch>
            <a:fillRect/>
          </a:stretch>
        </p:blipFill>
        <p:spPr>
          <a:xfrm>
            <a:off x="3771901" y="3628770"/>
            <a:ext cx="2200171" cy="2619738"/>
          </a:xfrm>
          <a:prstGeom prst="rect">
            <a:avLst/>
          </a:prstGeom>
        </p:spPr>
      </p:pic>
    </p:spTree>
    <p:extLst>
      <p:ext uri="{BB962C8B-B14F-4D97-AF65-F5344CB8AC3E}">
        <p14:creationId xmlns:p14="http://schemas.microsoft.com/office/powerpoint/2010/main" val="982825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62C1-2D61-42E4-B6DB-F463ABF9109A}"/>
              </a:ext>
            </a:extLst>
          </p:cNvPr>
          <p:cNvSpPr>
            <a:spLocks noGrp="1"/>
          </p:cNvSpPr>
          <p:nvPr>
            <p:ph type="title"/>
          </p:nvPr>
        </p:nvSpPr>
        <p:spPr/>
        <p:txBody>
          <a:bodyPr/>
          <a:lstStyle/>
          <a:p>
            <a:r>
              <a:rPr lang="en-US" dirty="0"/>
              <a:t>Text/OCR Examples</a:t>
            </a:r>
            <a:endParaRPr lang="en-AU" dirty="0"/>
          </a:p>
        </p:txBody>
      </p:sp>
      <p:sp>
        <p:nvSpPr>
          <p:cNvPr id="3" name="Content Placeholder 2">
            <a:extLst>
              <a:ext uri="{FF2B5EF4-FFF2-40B4-BE49-F238E27FC236}">
                <a16:creationId xmlns:a16="http://schemas.microsoft.com/office/drawing/2014/main" id="{3C1D4EFE-6EBA-44AC-A2C4-DFB65B168CC0}"/>
              </a:ext>
            </a:extLst>
          </p:cNvPr>
          <p:cNvSpPr>
            <a:spLocks noGrp="1"/>
          </p:cNvSpPr>
          <p:nvPr>
            <p:ph idx="1"/>
          </p:nvPr>
        </p:nvSpPr>
        <p:spPr/>
        <p:txBody>
          <a:bodyPr/>
          <a:lstStyle/>
          <a:p>
            <a:r>
              <a:rPr lang="en-AU" dirty="0"/>
              <a:t>Text </a:t>
            </a:r>
          </a:p>
        </p:txBody>
      </p:sp>
      <p:pic>
        <p:nvPicPr>
          <p:cNvPr id="5" name="Picture 4">
            <a:extLst>
              <a:ext uri="{FF2B5EF4-FFF2-40B4-BE49-F238E27FC236}">
                <a16:creationId xmlns:a16="http://schemas.microsoft.com/office/drawing/2014/main" id="{AAE86416-BCFF-4873-B7AE-4301595FF4C0}"/>
              </a:ext>
            </a:extLst>
          </p:cNvPr>
          <p:cNvPicPr>
            <a:picLocks noChangeAspect="1"/>
          </p:cNvPicPr>
          <p:nvPr/>
        </p:nvPicPr>
        <p:blipFill>
          <a:blip r:embed="rId2"/>
          <a:stretch>
            <a:fillRect/>
          </a:stretch>
        </p:blipFill>
        <p:spPr>
          <a:xfrm rot="5400000">
            <a:off x="2801710" y="2114473"/>
            <a:ext cx="4103912" cy="3077934"/>
          </a:xfrm>
          <a:prstGeom prst="rect">
            <a:avLst/>
          </a:prstGeom>
        </p:spPr>
      </p:pic>
      <p:pic>
        <p:nvPicPr>
          <p:cNvPr id="7" name="Picture 6">
            <a:extLst>
              <a:ext uri="{FF2B5EF4-FFF2-40B4-BE49-F238E27FC236}">
                <a16:creationId xmlns:a16="http://schemas.microsoft.com/office/drawing/2014/main" id="{1A440418-165B-4285-A348-4C3C92D86ECA}"/>
              </a:ext>
            </a:extLst>
          </p:cNvPr>
          <p:cNvPicPr>
            <a:picLocks noChangeAspect="1"/>
          </p:cNvPicPr>
          <p:nvPr/>
        </p:nvPicPr>
        <p:blipFill>
          <a:blip r:embed="rId3"/>
          <a:stretch>
            <a:fillRect/>
          </a:stretch>
        </p:blipFill>
        <p:spPr>
          <a:xfrm rot="5400000">
            <a:off x="391658" y="2990770"/>
            <a:ext cx="3102429" cy="2326822"/>
          </a:xfrm>
          <a:prstGeom prst="rect">
            <a:avLst/>
          </a:prstGeom>
        </p:spPr>
      </p:pic>
      <p:pic>
        <p:nvPicPr>
          <p:cNvPr id="9" name="Picture 8">
            <a:extLst>
              <a:ext uri="{FF2B5EF4-FFF2-40B4-BE49-F238E27FC236}">
                <a16:creationId xmlns:a16="http://schemas.microsoft.com/office/drawing/2014/main" id="{DD1730ED-3E1C-4F99-B175-704909D2C6FD}"/>
              </a:ext>
            </a:extLst>
          </p:cNvPr>
          <p:cNvPicPr>
            <a:picLocks noChangeAspect="1"/>
          </p:cNvPicPr>
          <p:nvPr/>
        </p:nvPicPr>
        <p:blipFill>
          <a:blip r:embed="rId4"/>
          <a:stretch>
            <a:fillRect/>
          </a:stretch>
        </p:blipFill>
        <p:spPr>
          <a:xfrm rot="5400000">
            <a:off x="6029324" y="3384097"/>
            <a:ext cx="3429000" cy="2571750"/>
          </a:xfrm>
          <a:prstGeom prst="rect">
            <a:avLst/>
          </a:prstGeom>
        </p:spPr>
      </p:pic>
    </p:spTree>
    <p:extLst>
      <p:ext uri="{BB962C8B-B14F-4D97-AF65-F5344CB8AC3E}">
        <p14:creationId xmlns:p14="http://schemas.microsoft.com/office/powerpoint/2010/main" val="279598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FD1F1-26A9-452D-97FC-944A26886554}"/>
              </a:ext>
            </a:extLst>
          </p:cNvPr>
          <p:cNvSpPr>
            <a:spLocks noGrp="1"/>
          </p:cNvSpPr>
          <p:nvPr>
            <p:ph type="title"/>
          </p:nvPr>
        </p:nvSpPr>
        <p:spPr/>
        <p:txBody>
          <a:bodyPr/>
          <a:lstStyle/>
          <a:p>
            <a:r>
              <a:rPr lang="en-AU" dirty="0"/>
              <a:t>Demo</a:t>
            </a:r>
          </a:p>
        </p:txBody>
      </p:sp>
      <p:sp>
        <p:nvSpPr>
          <p:cNvPr id="3" name="Content Placeholder 2">
            <a:extLst>
              <a:ext uri="{FF2B5EF4-FFF2-40B4-BE49-F238E27FC236}">
                <a16:creationId xmlns:a16="http://schemas.microsoft.com/office/drawing/2014/main" id="{6A791BE5-BBFC-4B68-869C-B79EBC084498}"/>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1DAD2C71-9BB6-4E22-943F-CDCCE8F14E7E}"/>
              </a:ext>
            </a:extLst>
          </p:cNvPr>
          <p:cNvPicPr>
            <a:picLocks noChangeAspect="1"/>
          </p:cNvPicPr>
          <p:nvPr/>
        </p:nvPicPr>
        <p:blipFill>
          <a:blip r:embed="rId2"/>
          <a:stretch>
            <a:fillRect/>
          </a:stretch>
        </p:blipFill>
        <p:spPr>
          <a:xfrm>
            <a:off x="270470" y="326571"/>
            <a:ext cx="8603059" cy="6057900"/>
          </a:xfrm>
          <a:prstGeom prst="rect">
            <a:avLst/>
          </a:prstGeom>
        </p:spPr>
      </p:pic>
    </p:spTree>
    <p:extLst>
      <p:ext uri="{BB962C8B-B14F-4D97-AF65-F5344CB8AC3E}">
        <p14:creationId xmlns:p14="http://schemas.microsoft.com/office/powerpoint/2010/main" val="525623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69D2-11CF-4931-816E-1A19946C5F00}"/>
              </a:ext>
            </a:extLst>
          </p:cNvPr>
          <p:cNvSpPr>
            <a:spLocks noGrp="1"/>
          </p:cNvSpPr>
          <p:nvPr>
            <p:ph type="title"/>
          </p:nvPr>
        </p:nvSpPr>
        <p:spPr/>
        <p:txBody>
          <a:bodyPr/>
          <a:lstStyle/>
          <a:p>
            <a:r>
              <a:rPr lang="en-US" dirty="0"/>
              <a:t>Finally </a:t>
            </a:r>
            <a:r>
              <a:rPr lang="en-US" dirty="0" err="1"/>
              <a:t>AutoML</a:t>
            </a:r>
            <a:endParaRPr lang="en-AU" dirty="0"/>
          </a:p>
        </p:txBody>
      </p:sp>
      <p:sp>
        <p:nvSpPr>
          <p:cNvPr id="3" name="Content Placeholder 2">
            <a:extLst>
              <a:ext uri="{FF2B5EF4-FFF2-40B4-BE49-F238E27FC236}">
                <a16:creationId xmlns:a16="http://schemas.microsoft.com/office/drawing/2014/main" id="{7B4523E6-CC02-44D8-90D1-5FC79741A2D3}"/>
              </a:ext>
            </a:extLst>
          </p:cNvPr>
          <p:cNvSpPr>
            <a:spLocks noGrp="1"/>
          </p:cNvSpPr>
          <p:nvPr>
            <p:ph idx="1"/>
          </p:nvPr>
        </p:nvSpPr>
        <p:spPr>
          <a:xfrm>
            <a:off x="779462" y="1316851"/>
            <a:ext cx="7581901" cy="3953436"/>
          </a:xfrm>
        </p:spPr>
        <p:txBody>
          <a:bodyPr/>
          <a:lstStyle/>
          <a:p>
            <a:r>
              <a:rPr lang="en-US" dirty="0"/>
              <a:t>Great option for custom labels</a:t>
            </a:r>
          </a:p>
          <a:p>
            <a:pPr lvl="1"/>
            <a:r>
              <a:rPr lang="en-US" dirty="0"/>
              <a:t>Allows training</a:t>
            </a:r>
          </a:p>
          <a:p>
            <a:pPr lvl="1"/>
            <a:r>
              <a:rPr lang="en-US" dirty="0"/>
              <a:t>With as few as 100 images</a:t>
            </a:r>
          </a:p>
          <a:p>
            <a:pPr lvl="1"/>
            <a:r>
              <a:rPr lang="en-US" dirty="0"/>
              <a:t>Maybe eventually export model for </a:t>
            </a:r>
            <a:br>
              <a:rPr lang="en-US" dirty="0"/>
            </a:br>
            <a:r>
              <a:rPr lang="en-US" dirty="0"/>
              <a:t>                      edge processing</a:t>
            </a:r>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F7005182-612D-4E53-9E38-21A60B687978}"/>
              </a:ext>
            </a:extLst>
          </p:cNvPr>
          <p:cNvPicPr>
            <a:picLocks noChangeAspect="1"/>
          </p:cNvPicPr>
          <p:nvPr/>
        </p:nvPicPr>
        <p:blipFill>
          <a:blip r:embed="rId2"/>
          <a:stretch>
            <a:fillRect/>
          </a:stretch>
        </p:blipFill>
        <p:spPr>
          <a:xfrm>
            <a:off x="1348970" y="3164622"/>
            <a:ext cx="915176" cy="1277562"/>
          </a:xfrm>
          <a:prstGeom prst="rect">
            <a:avLst/>
          </a:prstGeom>
        </p:spPr>
      </p:pic>
      <p:pic>
        <p:nvPicPr>
          <p:cNvPr id="7" name="Picture 6">
            <a:extLst>
              <a:ext uri="{FF2B5EF4-FFF2-40B4-BE49-F238E27FC236}">
                <a16:creationId xmlns:a16="http://schemas.microsoft.com/office/drawing/2014/main" id="{0BA2D70E-1C26-43D9-92B7-F57F7E893DE7}"/>
              </a:ext>
            </a:extLst>
          </p:cNvPr>
          <p:cNvPicPr>
            <a:picLocks noChangeAspect="1"/>
          </p:cNvPicPr>
          <p:nvPr/>
        </p:nvPicPr>
        <p:blipFill>
          <a:blip r:embed="rId3"/>
          <a:stretch>
            <a:fillRect/>
          </a:stretch>
        </p:blipFill>
        <p:spPr>
          <a:xfrm>
            <a:off x="1958972" y="3379378"/>
            <a:ext cx="915177" cy="1277562"/>
          </a:xfrm>
          <a:prstGeom prst="rect">
            <a:avLst/>
          </a:prstGeom>
        </p:spPr>
      </p:pic>
      <p:pic>
        <p:nvPicPr>
          <p:cNvPr id="9" name="Picture 8">
            <a:extLst>
              <a:ext uri="{FF2B5EF4-FFF2-40B4-BE49-F238E27FC236}">
                <a16:creationId xmlns:a16="http://schemas.microsoft.com/office/drawing/2014/main" id="{AB32A64A-563B-443F-9AF5-B8A72B7C2DD1}"/>
              </a:ext>
            </a:extLst>
          </p:cNvPr>
          <p:cNvPicPr>
            <a:picLocks noChangeAspect="1"/>
          </p:cNvPicPr>
          <p:nvPr/>
        </p:nvPicPr>
        <p:blipFill>
          <a:blip r:embed="rId4"/>
          <a:stretch>
            <a:fillRect/>
          </a:stretch>
        </p:blipFill>
        <p:spPr>
          <a:xfrm>
            <a:off x="2447421" y="3730207"/>
            <a:ext cx="915177" cy="1277563"/>
          </a:xfrm>
          <a:prstGeom prst="rect">
            <a:avLst/>
          </a:prstGeom>
        </p:spPr>
      </p:pic>
      <p:pic>
        <p:nvPicPr>
          <p:cNvPr id="17" name="Picture 16">
            <a:extLst>
              <a:ext uri="{FF2B5EF4-FFF2-40B4-BE49-F238E27FC236}">
                <a16:creationId xmlns:a16="http://schemas.microsoft.com/office/drawing/2014/main" id="{7AF6FD77-B869-4459-BD86-EC3C7275E25D}"/>
              </a:ext>
            </a:extLst>
          </p:cNvPr>
          <p:cNvPicPr>
            <a:picLocks noChangeAspect="1"/>
          </p:cNvPicPr>
          <p:nvPr/>
        </p:nvPicPr>
        <p:blipFill>
          <a:blip r:embed="rId5"/>
          <a:stretch>
            <a:fillRect/>
          </a:stretch>
        </p:blipFill>
        <p:spPr>
          <a:xfrm>
            <a:off x="1347291" y="4904862"/>
            <a:ext cx="827118" cy="1203418"/>
          </a:xfrm>
          <a:prstGeom prst="rect">
            <a:avLst/>
          </a:prstGeom>
          <a:solidFill>
            <a:schemeClr val="tx1"/>
          </a:solidFill>
        </p:spPr>
      </p:pic>
      <p:pic>
        <p:nvPicPr>
          <p:cNvPr id="19" name="Picture 18">
            <a:extLst>
              <a:ext uri="{FF2B5EF4-FFF2-40B4-BE49-F238E27FC236}">
                <a16:creationId xmlns:a16="http://schemas.microsoft.com/office/drawing/2014/main" id="{BE022032-4FE5-42D3-B785-FAB544E68252}"/>
              </a:ext>
            </a:extLst>
          </p:cNvPr>
          <p:cNvPicPr>
            <a:picLocks noChangeAspect="1"/>
          </p:cNvPicPr>
          <p:nvPr/>
        </p:nvPicPr>
        <p:blipFill>
          <a:blip r:embed="rId6"/>
          <a:stretch>
            <a:fillRect/>
          </a:stretch>
        </p:blipFill>
        <p:spPr>
          <a:xfrm>
            <a:off x="1744534" y="5155157"/>
            <a:ext cx="802320" cy="1167338"/>
          </a:xfrm>
          <a:prstGeom prst="rect">
            <a:avLst/>
          </a:prstGeom>
          <a:solidFill>
            <a:schemeClr val="tx1"/>
          </a:solidFill>
        </p:spPr>
      </p:pic>
      <p:pic>
        <p:nvPicPr>
          <p:cNvPr id="21" name="Picture 20">
            <a:extLst>
              <a:ext uri="{FF2B5EF4-FFF2-40B4-BE49-F238E27FC236}">
                <a16:creationId xmlns:a16="http://schemas.microsoft.com/office/drawing/2014/main" id="{57DABD49-3480-4B50-A84D-4ABA105A48F7}"/>
              </a:ext>
            </a:extLst>
          </p:cNvPr>
          <p:cNvPicPr>
            <a:picLocks noChangeAspect="1"/>
          </p:cNvPicPr>
          <p:nvPr/>
        </p:nvPicPr>
        <p:blipFill>
          <a:blip r:embed="rId7"/>
          <a:stretch>
            <a:fillRect/>
          </a:stretch>
        </p:blipFill>
        <p:spPr>
          <a:xfrm>
            <a:off x="2521725" y="5367297"/>
            <a:ext cx="764468" cy="1112264"/>
          </a:xfrm>
          <a:prstGeom prst="rect">
            <a:avLst/>
          </a:prstGeom>
          <a:solidFill>
            <a:schemeClr val="tx1"/>
          </a:solidFill>
        </p:spPr>
      </p:pic>
      <p:pic>
        <p:nvPicPr>
          <p:cNvPr id="23" name="Picture 22">
            <a:extLst>
              <a:ext uri="{FF2B5EF4-FFF2-40B4-BE49-F238E27FC236}">
                <a16:creationId xmlns:a16="http://schemas.microsoft.com/office/drawing/2014/main" id="{5FAA2D8C-8ADE-4CFC-8401-8BF76524C7A3}"/>
              </a:ext>
            </a:extLst>
          </p:cNvPr>
          <p:cNvPicPr>
            <a:picLocks noChangeAspect="1"/>
          </p:cNvPicPr>
          <p:nvPr/>
        </p:nvPicPr>
        <p:blipFill>
          <a:blip r:embed="rId8"/>
          <a:stretch>
            <a:fillRect/>
          </a:stretch>
        </p:blipFill>
        <p:spPr>
          <a:xfrm>
            <a:off x="4751151" y="4485334"/>
            <a:ext cx="1405314" cy="1339645"/>
          </a:xfrm>
          <a:prstGeom prst="rect">
            <a:avLst/>
          </a:prstGeom>
        </p:spPr>
      </p:pic>
      <p:sp>
        <p:nvSpPr>
          <p:cNvPr id="24" name="TextBox 23">
            <a:extLst>
              <a:ext uri="{FF2B5EF4-FFF2-40B4-BE49-F238E27FC236}">
                <a16:creationId xmlns:a16="http://schemas.microsoft.com/office/drawing/2014/main" id="{1D57FE02-AC65-4D57-8EE9-E549A83F48F9}"/>
              </a:ext>
            </a:extLst>
          </p:cNvPr>
          <p:cNvSpPr txBox="1"/>
          <p:nvPr/>
        </p:nvSpPr>
        <p:spPr>
          <a:xfrm>
            <a:off x="3480716" y="3835701"/>
            <a:ext cx="1008609" cy="369332"/>
          </a:xfrm>
          <a:prstGeom prst="rect">
            <a:avLst/>
          </a:prstGeom>
          <a:noFill/>
        </p:spPr>
        <p:txBody>
          <a:bodyPr wrap="none" rtlCol="0">
            <a:spAutoFit/>
          </a:bodyPr>
          <a:lstStyle/>
          <a:p>
            <a:r>
              <a:rPr lang="en-US" dirty="0"/>
              <a:t>“Magic”</a:t>
            </a:r>
            <a:endParaRPr lang="en-AU" dirty="0"/>
          </a:p>
        </p:txBody>
      </p:sp>
      <p:sp>
        <p:nvSpPr>
          <p:cNvPr id="25" name="TextBox 24">
            <a:extLst>
              <a:ext uri="{FF2B5EF4-FFF2-40B4-BE49-F238E27FC236}">
                <a16:creationId xmlns:a16="http://schemas.microsoft.com/office/drawing/2014/main" id="{811F09E3-BC7F-4C1E-958B-1838F85297D0}"/>
              </a:ext>
            </a:extLst>
          </p:cNvPr>
          <p:cNvSpPr txBox="1"/>
          <p:nvPr/>
        </p:nvSpPr>
        <p:spPr>
          <a:xfrm>
            <a:off x="3470334" y="6048743"/>
            <a:ext cx="1120820" cy="369332"/>
          </a:xfrm>
          <a:prstGeom prst="rect">
            <a:avLst/>
          </a:prstGeom>
          <a:noFill/>
        </p:spPr>
        <p:txBody>
          <a:bodyPr wrap="none" rtlCol="0">
            <a:spAutoFit/>
          </a:bodyPr>
          <a:lstStyle/>
          <a:p>
            <a:r>
              <a:rPr lang="en-US" dirty="0"/>
              <a:t>“Playing”</a:t>
            </a:r>
            <a:endParaRPr lang="en-AU" dirty="0"/>
          </a:p>
        </p:txBody>
      </p:sp>
      <p:sp>
        <p:nvSpPr>
          <p:cNvPr id="26" name="Arrow: Right 25">
            <a:extLst>
              <a:ext uri="{FF2B5EF4-FFF2-40B4-BE49-F238E27FC236}">
                <a16:creationId xmlns:a16="http://schemas.microsoft.com/office/drawing/2014/main" id="{06ED7F9C-4C37-4437-9DC8-3CC957DEA900}"/>
              </a:ext>
            </a:extLst>
          </p:cNvPr>
          <p:cNvSpPr/>
          <p:nvPr/>
        </p:nvSpPr>
        <p:spPr>
          <a:xfrm rot="1186197">
            <a:off x="3564273" y="4383753"/>
            <a:ext cx="1273105" cy="4805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EC36484D-93C7-463E-B3D0-551D51E9B1C1}"/>
              </a:ext>
            </a:extLst>
          </p:cNvPr>
          <p:cNvSpPr/>
          <p:nvPr/>
        </p:nvSpPr>
        <p:spPr>
          <a:xfrm rot="20260910">
            <a:off x="3538987" y="5460223"/>
            <a:ext cx="1273105" cy="4805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1" name="Arrow: Right 30">
            <a:extLst>
              <a:ext uri="{FF2B5EF4-FFF2-40B4-BE49-F238E27FC236}">
                <a16:creationId xmlns:a16="http://schemas.microsoft.com/office/drawing/2014/main" id="{36B48E1B-C1BD-4300-BBB9-A36E6105F8D2}"/>
              </a:ext>
            </a:extLst>
          </p:cNvPr>
          <p:cNvSpPr/>
          <p:nvPr/>
        </p:nvSpPr>
        <p:spPr>
          <a:xfrm>
            <a:off x="6229892" y="4914880"/>
            <a:ext cx="757696" cy="4805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2DD964FD-2A3B-479A-A05A-BE7A97B65D4B}"/>
              </a:ext>
            </a:extLst>
          </p:cNvPr>
          <p:cNvPicPr>
            <a:picLocks noChangeAspect="1"/>
          </p:cNvPicPr>
          <p:nvPr/>
        </p:nvPicPr>
        <p:blipFill>
          <a:blip r:embed="rId9"/>
          <a:stretch>
            <a:fillRect/>
          </a:stretch>
        </p:blipFill>
        <p:spPr>
          <a:xfrm>
            <a:off x="6071077" y="2457182"/>
            <a:ext cx="1247949" cy="1514686"/>
          </a:xfrm>
          <a:prstGeom prst="rect">
            <a:avLst/>
          </a:prstGeom>
        </p:spPr>
      </p:pic>
      <p:sp>
        <p:nvSpPr>
          <p:cNvPr id="33" name="Arrow: Right 32">
            <a:extLst>
              <a:ext uri="{FF2B5EF4-FFF2-40B4-BE49-F238E27FC236}">
                <a16:creationId xmlns:a16="http://schemas.microsoft.com/office/drawing/2014/main" id="{F98655B5-300D-41C6-A25A-B61832DA312D}"/>
              </a:ext>
            </a:extLst>
          </p:cNvPr>
          <p:cNvSpPr/>
          <p:nvPr/>
        </p:nvSpPr>
        <p:spPr>
          <a:xfrm rot="7763723">
            <a:off x="5951087" y="4113718"/>
            <a:ext cx="577453" cy="4805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4" name="TextBox 33">
            <a:extLst>
              <a:ext uri="{FF2B5EF4-FFF2-40B4-BE49-F238E27FC236}">
                <a16:creationId xmlns:a16="http://schemas.microsoft.com/office/drawing/2014/main" id="{58901CF8-181B-40FC-9497-337E5FAD9FC0}"/>
              </a:ext>
            </a:extLst>
          </p:cNvPr>
          <p:cNvSpPr txBox="1"/>
          <p:nvPr/>
        </p:nvSpPr>
        <p:spPr>
          <a:xfrm>
            <a:off x="7165942" y="4929543"/>
            <a:ext cx="1773242" cy="646331"/>
          </a:xfrm>
          <a:prstGeom prst="rect">
            <a:avLst/>
          </a:prstGeom>
          <a:noFill/>
        </p:spPr>
        <p:txBody>
          <a:bodyPr wrap="none" rtlCol="0">
            <a:spAutoFit/>
          </a:bodyPr>
          <a:lstStyle/>
          <a:p>
            <a:r>
              <a:rPr lang="en-US" dirty="0"/>
              <a:t>“Magic”</a:t>
            </a:r>
          </a:p>
          <a:p>
            <a:r>
              <a:rPr lang="en-US" dirty="0"/>
              <a:t>Confidence=99%</a:t>
            </a:r>
            <a:endParaRPr lang="en-AU" dirty="0"/>
          </a:p>
        </p:txBody>
      </p:sp>
    </p:spTree>
    <p:extLst>
      <p:ext uri="{BB962C8B-B14F-4D97-AF65-F5344CB8AC3E}">
        <p14:creationId xmlns:p14="http://schemas.microsoft.com/office/powerpoint/2010/main" val="250474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A2BE-83BB-489B-94B2-CD8D11A8E2D1}"/>
              </a:ext>
            </a:extLst>
          </p:cNvPr>
          <p:cNvSpPr>
            <a:spLocks noGrp="1"/>
          </p:cNvSpPr>
          <p:nvPr>
            <p:ph type="title"/>
          </p:nvPr>
        </p:nvSpPr>
        <p:spPr/>
        <p:txBody>
          <a:bodyPr/>
          <a:lstStyle/>
          <a:p>
            <a:r>
              <a:rPr lang="en-AU" dirty="0"/>
              <a:t>Deploy </a:t>
            </a:r>
            <a:r>
              <a:rPr lang="en-AU"/>
              <a:t>the App to GCP!</a:t>
            </a:r>
            <a:endParaRPr lang="en-AU" dirty="0"/>
          </a:p>
        </p:txBody>
      </p:sp>
      <p:pic>
        <p:nvPicPr>
          <p:cNvPr id="4" name="Content Placeholder 3">
            <a:extLst>
              <a:ext uri="{FF2B5EF4-FFF2-40B4-BE49-F238E27FC236}">
                <a16:creationId xmlns:a16="http://schemas.microsoft.com/office/drawing/2014/main" id="{9FFDDD31-54A6-4299-A1EA-7EFB17D81B81}"/>
              </a:ext>
            </a:extLst>
          </p:cNvPr>
          <p:cNvPicPr>
            <a:picLocks noGrp="1" noChangeAspect="1"/>
          </p:cNvPicPr>
          <p:nvPr>
            <p:ph idx="1"/>
          </p:nvPr>
        </p:nvPicPr>
        <p:blipFill>
          <a:blip r:embed="rId2"/>
          <a:stretch>
            <a:fillRect/>
          </a:stretch>
        </p:blipFill>
        <p:spPr>
          <a:xfrm>
            <a:off x="675860" y="1930739"/>
            <a:ext cx="7581901" cy="4276345"/>
          </a:xfrm>
          <a:prstGeom prst="rect">
            <a:avLst/>
          </a:prstGeom>
        </p:spPr>
      </p:pic>
    </p:spTree>
    <p:extLst>
      <p:ext uri="{BB962C8B-B14F-4D97-AF65-F5344CB8AC3E}">
        <p14:creationId xmlns:p14="http://schemas.microsoft.com/office/powerpoint/2010/main" val="52590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C6EC-4787-4636-B6F9-73A4658819EA}"/>
              </a:ext>
            </a:extLst>
          </p:cNvPr>
          <p:cNvSpPr>
            <a:spLocks noGrp="1"/>
          </p:cNvSpPr>
          <p:nvPr>
            <p:ph type="title"/>
          </p:nvPr>
        </p:nvSpPr>
        <p:spPr/>
        <p:txBody>
          <a:bodyPr/>
          <a:lstStyle/>
          <a:p>
            <a:r>
              <a:rPr lang="en-AU" dirty="0"/>
              <a:t>Questions</a:t>
            </a:r>
          </a:p>
        </p:txBody>
      </p:sp>
      <p:sp>
        <p:nvSpPr>
          <p:cNvPr id="3" name="Content Placeholder 2">
            <a:extLst>
              <a:ext uri="{FF2B5EF4-FFF2-40B4-BE49-F238E27FC236}">
                <a16:creationId xmlns:a16="http://schemas.microsoft.com/office/drawing/2014/main" id="{90EB3A3B-F3F1-4E2B-97B6-0C1954C5B8DA}"/>
              </a:ext>
            </a:extLst>
          </p:cNvPr>
          <p:cNvSpPr>
            <a:spLocks noGrp="1"/>
          </p:cNvSpPr>
          <p:nvPr>
            <p:ph idx="1"/>
          </p:nvPr>
        </p:nvSpPr>
        <p:spPr/>
        <p:txBody>
          <a:bodyPr/>
          <a:lstStyle/>
          <a:p>
            <a:r>
              <a:rPr lang="en-US" dirty="0"/>
              <a:t>Code and images available on GitHub</a:t>
            </a:r>
          </a:p>
          <a:p>
            <a:pPr marL="403225" lvl="1" indent="0">
              <a:buNone/>
            </a:pPr>
            <a:r>
              <a:rPr lang="en-AU" dirty="0">
                <a:hlinkClick r:id="rId2"/>
              </a:rPr>
              <a:t>https://github.com/rgreene-public-repos/google-card-vision</a:t>
            </a:r>
            <a:r>
              <a:rPr lang="en-AU" dirty="0"/>
              <a:t> </a:t>
            </a:r>
          </a:p>
          <a:p>
            <a:pPr marL="403225" lvl="1" indent="0">
              <a:buNone/>
            </a:pPr>
            <a:endParaRPr lang="en-AU" dirty="0"/>
          </a:p>
          <a:p>
            <a:pPr marL="403225" lvl="1" indent="0">
              <a:buNone/>
            </a:pPr>
            <a:r>
              <a:rPr lang="en-US" dirty="0"/>
              <a:t>Presentation in GitHub repository </a:t>
            </a:r>
          </a:p>
          <a:p>
            <a:pPr marL="0" indent="0">
              <a:buNone/>
            </a:pPr>
            <a:endParaRPr lang="en-AU" dirty="0"/>
          </a:p>
        </p:txBody>
      </p:sp>
    </p:spTree>
    <p:extLst>
      <p:ext uri="{BB962C8B-B14F-4D97-AF65-F5344CB8AC3E}">
        <p14:creationId xmlns:p14="http://schemas.microsoft.com/office/powerpoint/2010/main" val="909213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E514-5CB1-453D-9D1B-D8F11C42D8D3}"/>
              </a:ext>
            </a:extLst>
          </p:cNvPr>
          <p:cNvSpPr>
            <a:spLocks noGrp="1"/>
          </p:cNvSpPr>
          <p:nvPr>
            <p:ph type="title"/>
          </p:nvPr>
        </p:nvSpPr>
        <p:spPr/>
        <p:txBody>
          <a:bodyPr/>
          <a:lstStyle/>
          <a:p>
            <a:r>
              <a:rPr lang="en-US" dirty="0"/>
              <a:t>Agenda</a:t>
            </a:r>
            <a:endParaRPr lang="en-AU" dirty="0"/>
          </a:p>
        </p:txBody>
      </p:sp>
      <p:sp>
        <p:nvSpPr>
          <p:cNvPr id="3" name="Content Placeholder 2">
            <a:extLst>
              <a:ext uri="{FF2B5EF4-FFF2-40B4-BE49-F238E27FC236}">
                <a16:creationId xmlns:a16="http://schemas.microsoft.com/office/drawing/2014/main" id="{309E38F1-8399-4792-9821-E5DD22A28F5F}"/>
              </a:ext>
            </a:extLst>
          </p:cNvPr>
          <p:cNvSpPr>
            <a:spLocks noGrp="1"/>
          </p:cNvSpPr>
          <p:nvPr>
            <p:ph idx="1"/>
          </p:nvPr>
        </p:nvSpPr>
        <p:spPr/>
        <p:txBody>
          <a:bodyPr/>
          <a:lstStyle/>
          <a:p>
            <a:pPr>
              <a:buFont typeface="Arial" panose="020B0604020202020204" pitchFamily="34" charset="0"/>
              <a:buChar char="•"/>
            </a:pPr>
            <a:r>
              <a:rPr lang="en-US" dirty="0"/>
              <a:t>What is Google Cloud Platform?</a:t>
            </a:r>
          </a:p>
          <a:p>
            <a:pPr>
              <a:buFont typeface="Arial" panose="020B0604020202020204" pitchFamily="34" charset="0"/>
              <a:buChar char="•"/>
            </a:pPr>
            <a:r>
              <a:rPr lang="en-US" dirty="0"/>
              <a:t>Why focus on AI and some of the basics</a:t>
            </a:r>
          </a:p>
          <a:p>
            <a:pPr>
              <a:buFont typeface="Arial" panose="020B0604020202020204" pitchFamily="34" charset="0"/>
              <a:buChar char="•"/>
            </a:pPr>
            <a:r>
              <a:rPr lang="en-US" dirty="0"/>
              <a:t>I’m a developer, get me out of here!</a:t>
            </a:r>
          </a:p>
          <a:p>
            <a:pPr>
              <a:buFont typeface="Arial" panose="020B0604020202020204" pitchFamily="34" charset="0"/>
              <a:buChar char="•"/>
            </a:pPr>
            <a:r>
              <a:rPr lang="en-US" dirty="0"/>
              <a:t>Demo application </a:t>
            </a:r>
          </a:p>
          <a:p>
            <a:pPr>
              <a:buFont typeface="Arial" panose="020B0604020202020204" pitchFamily="34" charset="0"/>
              <a:buChar char="•"/>
            </a:pPr>
            <a:r>
              <a:rPr lang="en-US" dirty="0"/>
              <a:t>Lessons Learned</a:t>
            </a:r>
            <a:endParaRPr lang="en-AU" dirty="0"/>
          </a:p>
        </p:txBody>
      </p:sp>
    </p:spTree>
    <p:extLst>
      <p:ext uri="{BB962C8B-B14F-4D97-AF65-F5344CB8AC3E}">
        <p14:creationId xmlns:p14="http://schemas.microsoft.com/office/powerpoint/2010/main" val="1649486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C2C30-F863-4F08-B488-C461419DA43B}"/>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3C7D73E8-7316-467F-9154-412569682EF8}"/>
              </a:ext>
            </a:extLst>
          </p:cNvPr>
          <p:cNvSpPr>
            <a:spLocks noGrp="1"/>
          </p:cNvSpPr>
          <p:nvPr>
            <p:ph idx="1"/>
          </p:nvPr>
        </p:nvSpPr>
        <p:spPr/>
        <p:txBody>
          <a:bodyPr/>
          <a:lstStyle/>
          <a:p>
            <a:pPr marL="0" indent="0">
              <a:buNone/>
            </a:pPr>
            <a:endParaRPr lang="en-US" dirty="0"/>
          </a:p>
        </p:txBody>
      </p:sp>
      <p:sp>
        <p:nvSpPr>
          <p:cNvPr id="5" name="Google Shape;641;p56">
            <a:extLst>
              <a:ext uri="{FF2B5EF4-FFF2-40B4-BE49-F238E27FC236}">
                <a16:creationId xmlns:a16="http://schemas.microsoft.com/office/drawing/2014/main" id="{DF32E821-EBFA-4662-9040-6B4BB0301822}"/>
              </a:ext>
            </a:extLst>
          </p:cNvPr>
          <p:cNvSpPr txBox="1">
            <a:spLocks/>
          </p:cNvSpPr>
          <p:nvPr/>
        </p:nvSpPr>
        <p:spPr>
          <a:xfrm>
            <a:off x="1752600" y="3570245"/>
            <a:ext cx="5334000" cy="1714800"/>
          </a:xfrm>
          <a:prstGeom prst="rect">
            <a:avLst/>
          </a:prstGeom>
        </p:spPr>
        <p:txBody>
          <a:bodyPr spcFirstLastPara="1" vert="horz" wrap="square" lIns="91425" tIns="91425" rIns="91425" bIns="91425" rtlCol="0" anchor="b" anchorCtr="0">
            <a:noAutofit/>
          </a:bodyPr>
          <a:lstStyle>
            <a:lvl1pPr algn="ctr" defTabSz="914400" rtl="0" eaLnBrk="1" latinLnBrk="0" hangingPunct="1">
              <a:spcBef>
                <a:spcPct val="0"/>
              </a:spcBef>
              <a:buNone/>
              <a:defRPr sz="5600" b="1" kern="1200">
                <a:solidFill>
                  <a:srgbClr val="4285F4"/>
                </a:solidFill>
                <a:effectLst/>
                <a:latin typeface="Google Sans" panose="020B0503030502040204" pitchFamily="34" charset="0"/>
                <a:ea typeface="+mj-ea"/>
                <a:cs typeface="+mj-cs"/>
              </a:defRPr>
            </a:lvl1pPr>
          </a:lstStyle>
          <a:p>
            <a:pPr algn="r">
              <a:spcBef>
                <a:spcPts val="0"/>
              </a:spcBef>
            </a:pPr>
            <a:r>
              <a:rPr lang="en-US" sz="3400" dirty="0"/>
              <a:t>Organize the world’s information and make it universally accessible and useful</a:t>
            </a:r>
          </a:p>
        </p:txBody>
      </p:sp>
    </p:spTree>
    <p:extLst>
      <p:ext uri="{BB962C8B-B14F-4D97-AF65-F5344CB8AC3E}">
        <p14:creationId xmlns:p14="http://schemas.microsoft.com/office/powerpoint/2010/main" val="2966962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pic>
        <p:nvPicPr>
          <p:cNvPr id="646" name="Google Shape;646;p57" descr="search.png"/>
          <p:cNvPicPr preferRelativeResize="0"/>
          <p:nvPr/>
        </p:nvPicPr>
        <p:blipFill>
          <a:blip r:embed="rId3">
            <a:alphaModFix/>
          </a:blip>
          <a:stretch>
            <a:fillRect/>
          </a:stretch>
        </p:blipFill>
        <p:spPr>
          <a:xfrm>
            <a:off x="270925" y="1009650"/>
            <a:ext cx="8602138" cy="483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58" descr="google-datacenter-tech-02.jpg"/>
          <p:cNvPicPr preferRelativeResize="0"/>
          <p:nvPr/>
        </p:nvPicPr>
        <p:blipFill rotWithShape="1">
          <a:blip r:embed="rId3">
            <a:alphaModFix/>
          </a:blip>
          <a:srcRect t="7798" b="7806"/>
          <a:stretch/>
        </p:blipFill>
        <p:spPr>
          <a:xfrm>
            <a:off x="0" y="857250"/>
            <a:ext cx="9144000" cy="5143500"/>
          </a:xfrm>
          <a:prstGeom prst="rect">
            <a:avLst/>
          </a:prstGeom>
          <a:noFill/>
          <a:ln>
            <a:noFill/>
          </a:ln>
        </p:spPr>
      </p:pic>
      <p:pic>
        <p:nvPicPr>
          <p:cNvPr id="652" name="Google Shape;652;p58" descr="Search transparency.png"/>
          <p:cNvPicPr preferRelativeResize="0"/>
          <p:nvPr/>
        </p:nvPicPr>
        <p:blipFill rotWithShape="1">
          <a:blip r:embed="rId4">
            <a:alphaModFix/>
          </a:blip>
          <a:srcRect/>
          <a:stretch/>
        </p:blipFill>
        <p:spPr>
          <a:xfrm>
            <a:off x="270925" y="1009650"/>
            <a:ext cx="8602138" cy="4838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p59"/>
          <p:cNvPicPr preferRelativeResize="0"/>
          <p:nvPr/>
        </p:nvPicPr>
        <p:blipFill rotWithShape="1">
          <a:blip r:embed="rId3">
            <a:alphaModFix/>
          </a:blip>
          <a:srcRect/>
          <a:stretch/>
        </p:blipFill>
        <p:spPr>
          <a:xfrm>
            <a:off x="548508" y="3739189"/>
            <a:ext cx="578700" cy="578700"/>
          </a:xfrm>
          <a:prstGeom prst="rect">
            <a:avLst/>
          </a:prstGeom>
          <a:noFill/>
          <a:ln>
            <a:noFill/>
          </a:ln>
        </p:spPr>
      </p:pic>
      <p:pic>
        <p:nvPicPr>
          <p:cNvPr id="658" name="Google Shape;658;p59"/>
          <p:cNvPicPr preferRelativeResize="0"/>
          <p:nvPr/>
        </p:nvPicPr>
        <p:blipFill rotWithShape="1">
          <a:blip r:embed="rId4">
            <a:alphaModFix/>
          </a:blip>
          <a:srcRect/>
          <a:stretch/>
        </p:blipFill>
        <p:spPr>
          <a:xfrm>
            <a:off x="5495952" y="3744124"/>
            <a:ext cx="653700" cy="653700"/>
          </a:xfrm>
          <a:prstGeom prst="rect">
            <a:avLst/>
          </a:prstGeom>
          <a:noFill/>
          <a:ln>
            <a:noFill/>
          </a:ln>
        </p:spPr>
      </p:pic>
      <p:pic>
        <p:nvPicPr>
          <p:cNvPr id="659" name="Google Shape;659;p59"/>
          <p:cNvPicPr preferRelativeResize="0"/>
          <p:nvPr/>
        </p:nvPicPr>
        <p:blipFill rotWithShape="1">
          <a:blip r:embed="rId5">
            <a:alphaModFix/>
          </a:blip>
          <a:srcRect/>
          <a:stretch/>
        </p:blipFill>
        <p:spPr>
          <a:xfrm>
            <a:off x="8038523" y="3763338"/>
            <a:ext cx="521100" cy="530400"/>
          </a:xfrm>
          <a:prstGeom prst="rect">
            <a:avLst/>
          </a:prstGeom>
          <a:noFill/>
          <a:ln>
            <a:noFill/>
          </a:ln>
        </p:spPr>
      </p:pic>
      <p:pic>
        <p:nvPicPr>
          <p:cNvPr id="660" name="Google Shape;660;p59"/>
          <p:cNvPicPr preferRelativeResize="0"/>
          <p:nvPr/>
        </p:nvPicPr>
        <p:blipFill rotWithShape="1">
          <a:blip r:embed="rId6">
            <a:alphaModFix/>
          </a:blip>
          <a:srcRect/>
          <a:stretch/>
        </p:blipFill>
        <p:spPr>
          <a:xfrm>
            <a:off x="3050879" y="3784624"/>
            <a:ext cx="488100" cy="572700"/>
          </a:xfrm>
          <a:prstGeom prst="rect">
            <a:avLst/>
          </a:prstGeom>
          <a:noFill/>
          <a:ln>
            <a:noFill/>
          </a:ln>
        </p:spPr>
      </p:pic>
      <p:pic>
        <p:nvPicPr>
          <p:cNvPr id="661" name="Google Shape;661;p59"/>
          <p:cNvPicPr preferRelativeResize="0"/>
          <p:nvPr/>
        </p:nvPicPr>
        <p:blipFill rotWithShape="1">
          <a:blip r:embed="rId7">
            <a:alphaModFix/>
          </a:blip>
          <a:srcRect/>
          <a:stretch/>
        </p:blipFill>
        <p:spPr>
          <a:xfrm>
            <a:off x="1845144" y="3784624"/>
            <a:ext cx="487800" cy="487800"/>
          </a:xfrm>
          <a:prstGeom prst="rect">
            <a:avLst/>
          </a:prstGeom>
          <a:noFill/>
          <a:ln>
            <a:noFill/>
          </a:ln>
        </p:spPr>
      </p:pic>
      <p:pic>
        <p:nvPicPr>
          <p:cNvPr id="662" name="Google Shape;662;p59"/>
          <p:cNvPicPr preferRelativeResize="0"/>
          <p:nvPr/>
        </p:nvPicPr>
        <p:blipFill rotWithShape="1">
          <a:blip r:embed="rId8">
            <a:alphaModFix/>
          </a:blip>
          <a:srcRect/>
          <a:stretch/>
        </p:blipFill>
        <p:spPr>
          <a:xfrm>
            <a:off x="6867588" y="3820938"/>
            <a:ext cx="453000" cy="500100"/>
          </a:xfrm>
          <a:prstGeom prst="rect">
            <a:avLst/>
          </a:prstGeom>
          <a:noFill/>
          <a:ln>
            <a:noFill/>
          </a:ln>
        </p:spPr>
      </p:pic>
      <p:pic>
        <p:nvPicPr>
          <p:cNvPr id="663" name="Google Shape;663;p59"/>
          <p:cNvPicPr preferRelativeResize="0"/>
          <p:nvPr/>
        </p:nvPicPr>
        <p:blipFill>
          <a:blip r:embed="rId9">
            <a:alphaModFix/>
          </a:blip>
          <a:stretch>
            <a:fillRect/>
          </a:stretch>
        </p:blipFill>
        <p:spPr>
          <a:xfrm>
            <a:off x="4256916" y="3887524"/>
            <a:ext cx="521101" cy="366922"/>
          </a:xfrm>
          <a:prstGeom prst="rect">
            <a:avLst/>
          </a:prstGeom>
          <a:noFill/>
          <a:ln>
            <a:noFill/>
          </a:ln>
        </p:spPr>
      </p:pic>
      <p:sp>
        <p:nvSpPr>
          <p:cNvPr id="664" name="Google Shape;664;p59"/>
          <p:cNvSpPr/>
          <p:nvPr/>
        </p:nvSpPr>
        <p:spPr>
          <a:xfrm>
            <a:off x="100" y="828025"/>
            <a:ext cx="9144000" cy="2601000"/>
          </a:xfrm>
          <a:prstGeom prst="rect">
            <a:avLst/>
          </a:prstGeom>
          <a:solidFill>
            <a:schemeClr val="dk1"/>
          </a:solidFill>
          <a:ln>
            <a:noFill/>
          </a:ln>
        </p:spPr>
        <p:txBody>
          <a:bodyPr spcFirstLastPara="1" wrap="square" lIns="91425" tIns="91425" rIns="91425" bIns="91425" anchor="ctr" anchorCtr="0">
            <a:noAutofit/>
          </a:bodyPr>
          <a:lstStyle/>
          <a:p>
            <a:endParaRPr/>
          </a:p>
        </p:txBody>
      </p:sp>
      <p:sp>
        <p:nvSpPr>
          <p:cNvPr id="665" name="Google Shape;665;p59"/>
          <p:cNvSpPr txBox="1">
            <a:spLocks noGrp="1"/>
          </p:cNvSpPr>
          <p:nvPr>
            <p:ph type="title"/>
          </p:nvPr>
        </p:nvSpPr>
        <p:spPr>
          <a:xfrm>
            <a:off x="528475" y="1328038"/>
            <a:ext cx="9495600" cy="1779600"/>
          </a:xfrm>
          <a:prstGeom prst="rect">
            <a:avLst/>
          </a:prstGeom>
        </p:spPr>
        <p:txBody>
          <a:bodyPr spcFirstLastPara="1" vert="horz" wrap="square" lIns="91425" tIns="91425" rIns="91425" bIns="91425" rtlCol="0" anchor="t" anchorCtr="0">
            <a:noAutofit/>
          </a:bodyPr>
          <a:lstStyle/>
          <a:p>
            <a:pPr algn="l"/>
            <a:r>
              <a:rPr lang="en" sz="4000">
                <a:solidFill>
                  <a:srgbClr val="FFFFFF"/>
                </a:solidFill>
              </a:rPr>
              <a:t>Seven cloud products </a:t>
            </a:r>
            <a:br>
              <a:rPr lang="en" sz="4000">
                <a:solidFill>
                  <a:srgbClr val="FFFFFF"/>
                </a:solidFill>
              </a:rPr>
            </a:br>
            <a:endParaRPr sz="4000">
              <a:solidFill>
                <a:srgbClr val="FFFFFF"/>
              </a:solidFill>
            </a:endParaRPr>
          </a:p>
          <a:p>
            <a:pPr algn="l"/>
            <a:endParaRPr>
              <a:solidFill>
                <a:srgbClr val="FFFFFF"/>
              </a:solidFill>
            </a:endParaRPr>
          </a:p>
        </p:txBody>
      </p:sp>
      <p:sp>
        <p:nvSpPr>
          <p:cNvPr id="666" name="Google Shape;666;p59"/>
          <p:cNvSpPr txBox="1">
            <a:spLocks noGrp="1"/>
          </p:cNvSpPr>
          <p:nvPr>
            <p:ph type="title"/>
          </p:nvPr>
        </p:nvSpPr>
        <p:spPr>
          <a:xfrm>
            <a:off x="528475" y="2070101"/>
            <a:ext cx="8852700" cy="873600"/>
          </a:xfrm>
          <a:prstGeom prst="rect">
            <a:avLst/>
          </a:prstGeom>
        </p:spPr>
        <p:txBody>
          <a:bodyPr spcFirstLastPara="1" vert="horz" wrap="square" lIns="91425" tIns="91425" rIns="91425" bIns="91425" rtlCol="0" anchor="t" anchorCtr="0">
            <a:noAutofit/>
          </a:bodyPr>
          <a:lstStyle/>
          <a:p>
            <a:pPr algn="l"/>
            <a:r>
              <a:rPr lang="en" sz="4000">
                <a:solidFill>
                  <a:srgbClr val="FFFFFF"/>
                </a:solidFill>
              </a:rPr>
              <a:t>With one billion users each</a:t>
            </a:r>
            <a:endParaRPr>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400"/>
                                        <p:tgtEl>
                                          <p:spTgt spid="657"/>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661"/>
                                        </p:tgtEl>
                                        <p:attrNameLst>
                                          <p:attrName>style.visibility</p:attrName>
                                        </p:attrNameLst>
                                      </p:cBhvr>
                                      <p:to>
                                        <p:strVal val="visible"/>
                                      </p:to>
                                    </p:set>
                                    <p:anim calcmode="lin" valueType="num">
                                      <p:cBhvr additive="base">
                                        <p:cTn id="10" dur="500"/>
                                        <p:tgtEl>
                                          <p:spTgt spid="661"/>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660"/>
                                        </p:tgtEl>
                                        <p:attrNameLst>
                                          <p:attrName>style.visibility</p:attrName>
                                        </p:attrNameLst>
                                      </p:cBhvr>
                                      <p:to>
                                        <p:strVal val="visible"/>
                                      </p:to>
                                    </p:set>
                                    <p:anim calcmode="lin" valueType="num">
                                      <p:cBhvr additive="base">
                                        <p:cTn id="13" dur="700"/>
                                        <p:tgtEl>
                                          <p:spTgt spid="660"/>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663"/>
                                        </p:tgtEl>
                                        <p:attrNameLst>
                                          <p:attrName>style.visibility</p:attrName>
                                        </p:attrNameLst>
                                      </p:cBhvr>
                                      <p:to>
                                        <p:strVal val="visible"/>
                                      </p:to>
                                    </p:set>
                                    <p:anim calcmode="lin" valueType="num">
                                      <p:cBhvr additive="base">
                                        <p:cTn id="16" dur="900"/>
                                        <p:tgtEl>
                                          <p:spTgt spid="663"/>
                                        </p:tgtEl>
                                        <p:attrNameLst>
                                          <p:attrName>ppt_y</p:attrName>
                                        </p:attrNameLst>
                                      </p:cBhvr>
                                      <p:tavLst>
                                        <p:tav tm="0">
                                          <p:val>
                                            <p:strVal val="#ppt_y-1"/>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658"/>
                                        </p:tgtEl>
                                        <p:attrNameLst>
                                          <p:attrName>style.visibility</p:attrName>
                                        </p:attrNameLst>
                                      </p:cBhvr>
                                      <p:to>
                                        <p:strVal val="visible"/>
                                      </p:to>
                                    </p:set>
                                    <p:anim calcmode="lin" valueType="num">
                                      <p:cBhvr additive="base">
                                        <p:cTn id="19" dur="1100"/>
                                        <p:tgtEl>
                                          <p:spTgt spid="658"/>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662"/>
                                        </p:tgtEl>
                                        <p:attrNameLst>
                                          <p:attrName>style.visibility</p:attrName>
                                        </p:attrNameLst>
                                      </p:cBhvr>
                                      <p:to>
                                        <p:strVal val="visible"/>
                                      </p:to>
                                    </p:set>
                                    <p:anim calcmode="lin" valueType="num">
                                      <p:cBhvr additive="base">
                                        <p:cTn id="22" dur="1300"/>
                                        <p:tgtEl>
                                          <p:spTgt spid="662"/>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659"/>
                                        </p:tgtEl>
                                        <p:attrNameLst>
                                          <p:attrName>style.visibility</p:attrName>
                                        </p:attrNameLst>
                                      </p:cBhvr>
                                      <p:to>
                                        <p:strVal val="visible"/>
                                      </p:to>
                                    </p:set>
                                    <p:anim calcmode="lin" valueType="num">
                                      <p:cBhvr additive="base">
                                        <p:cTn id="25" dur="1500"/>
                                        <p:tgtEl>
                                          <p:spTgt spid="659"/>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666"/>
                                        </p:tgtEl>
                                        <p:attrNameLst>
                                          <p:attrName>style.visibility</p:attrName>
                                        </p:attrNameLst>
                                      </p:cBhvr>
                                      <p:to>
                                        <p:strVal val="visible"/>
                                      </p:to>
                                    </p:set>
                                    <p:animEffect transition="in" filter="fade">
                                      <p:cBhvr>
                                        <p:cTn id="29" dur="5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0"/>
          <p:cNvSpPr txBox="1"/>
          <p:nvPr/>
        </p:nvSpPr>
        <p:spPr>
          <a:xfrm>
            <a:off x="1373700" y="3827350"/>
            <a:ext cx="6396600" cy="1459500"/>
          </a:xfrm>
          <a:prstGeom prst="rect">
            <a:avLst/>
          </a:prstGeom>
          <a:noFill/>
          <a:ln>
            <a:noFill/>
          </a:ln>
        </p:spPr>
        <p:txBody>
          <a:bodyPr spcFirstLastPara="1" wrap="square" lIns="91425" tIns="91425" rIns="91425" bIns="91425" anchor="ctr" anchorCtr="0">
            <a:noAutofit/>
          </a:bodyPr>
          <a:lstStyle/>
          <a:p>
            <a:pPr algn="ctr">
              <a:lnSpc>
                <a:spcPct val="114285"/>
              </a:lnSpc>
            </a:pPr>
            <a:r>
              <a:rPr lang="en" sz="2400" b="1">
                <a:solidFill>
                  <a:srgbClr val="4285F4"/>
                </a:solidFill>
                <a:latin typeface="Google Sans"/>
                <a:ea typeface="Google Sans"/>
                <a:cs typeface="Google Sans"/>
                <a:sym typeface="Google Sans"/>
              </a:rPr>
              <a:t>Use best of Google’s innovation to solve the problems that matter most to you</a:t>
            </a:r>
            <a:endParaRPr sz="2400" b="1">
              <a:solidFill>
                <a:srgbClr val="4285F4"/>
              </a:solidFill>
              <a:latin typeface="Google Sans"/>
              <a:ea typeface="Google Sans"/>
              <a:cs typeface="Google Sans"/>
              <a:sym typeface="Google Sans"/>
            </a:endParaRPr>
          </a:p>
        </p:txBody>
      </p:sp>
      <p:pic>
        <p:nvPicPr>
          <p:cNvPr id="672" name="Google Shape;672;p60"/>
          <p:cNvPicPr preferRelativeResize="0"/>
          <p:nvPr/>
        </p:nvPicPr>
        <p:blipFill rotWithShape="1">
          <a:blip r:embed="rId3">
            <a:alphaModFix/>
          </a:blip>
          <a:srcRect/>
          <a:stretch/>
        </p:blipFill>
        <p:spPr>
          <a:xfrm>
            <a:off x="2357738" y="1121800"/>
            <a:ext cx="4428524" cy="27354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E5148-6BDB-4466-9EDE-BC2A856E61F6}"/>
              </a:ext>
            </a:extLst>
          </p:cNvPr>
          <p:cNvSpPr>
            <a:spLocks noGrp="1"/>
          </p:cNvSpPr>
          <p:nvPr>
            <p:ph type="title"/>
          </p:nvPr>
        </p:nvSpPr>
        <p:spPr>
          <a:xfrm>
            <a:off x="779462" y="-209077"/>
            <a:ext cx="7581901" cy="1653988"/>
          </a:xfrm>
        </p:spPr>
        <p:txBody>
          <a:bodyPr/>
          <a:lstStyle/>
          <a:p>
            <a:r>
              <a:rPr lang="en-US" dirty="0"/>
              <a:t>Why focus on AI?</a:t>
            </a:r>
            <a:endParaRPr lang="en-AU" dirty="0"/>
          </a:p>
        </p:txBody>
      </p:sp>
      <p:sp>
        <p:nvSpPr>
          <p:cNvPr id="3" name="Content Placeholder 2">
            <a:extLst>
              <a:ext uri="{FF2B5EF4-FFF2-40B4-BE49-F238E27FC236}">
                <a16:creationId xmlns:a16="http://schemas.microsoft.com/office/drawing/2014/main" id="{F718DB65-8395-4716-B589-21150A8023A7}"/>
              </a:ext>
            </a:extLst>
          </p:cNvPr>
          <p:cNvSpPr>
            <a:spLocks noGrp="1"/>
          </p:cNvSpPr>
          <p:nvPr>
            <p:ph idx="1"/>
          </p:nvPr>
        </p:nvSpPr>
        <p:spPr/>
        <p:txBody>
          <a:bodyPr>
            <a:normAutofit fontScale="92500" lnSpcReduction="20000"/>
          </a:bodyPr>
          <a:lstStyle/>
          <a:p>
            <a:r>
              <a:rPr lang="en-US" dirty="0"/>
              <a:t>High adoption expected.</a:t>
            </a:r>
          </a:p>
          <a:p>
            <a:r>
              <a:rPr lang="en-US" dirty="0"/>
              <a:t>“No brain, no gain”</a:t>
            </a:r>
          </a:p>
          <a:p>
            <a:pPr lvl="1">
              <a:buFont typeface="Arial" panose="020B0604020202020204" pitchFamily="34" charset="0"/>
              <a:buChar char="•"/>
            </a:pPr>
            <a:r>
              <a:rPr lang="en-US" sz="2000" dirty="0"/>
              <a:t>Two-thirds of companies</a:t>
            </a:r>
          </a:p>
          <a:p>
            <a:pPr marL="739775" lvl="2" indent="0">
              <a:buNone/>
            </a:pPr>
            <a:r>
              <a:rPr lang="en-US" dirty="0"/>
              <a:t>struggle with finding and </a:t>
            </a:r>
          </a:p>
          <a:p>
            <a:pPr marL="739775" lvl="2" indent="0">
              <a:buNone/>
            </a:pPr>
            <a:r>
              <a:rPr lang="en-US" sz="1900" dirty="0"/>
              <a:t>acquiring AI talent</a:t>
            </a:r>
          </a:p>
          <a:p>
            <a:pPr lvl="1">
              <a:buFont typeface="Arial" panose="020B0604020202020204" pitchFamily="34" charset="0"/>
              <a:buChar char="•"/>
            </a:pPr>
            <a:r>
              <a:rPr lang="en-US" sz="2000" dirty="0"/>
              <a:t> 83% struggle with retention. </a:t>
            </a:r>
          </a:p>
          <a:p>
            <a:r>
              <a:rPr lang="en-US" dirty="0"/>
              <a:t>One solution (Hire.google.com) is using AI to find AI developers. </a:t>
            </a:r>
          </a:p>
          <a:p>
            <a:r>
              <a:rPr lang="en-US" dirty="0"/>
              <a:t>To help bridge the gap, cloud suppliers are providing “pre-trained” models.</a:t>
            </a:r>
          </a:p>
        </p:txBody>
      </p:sp>
      <p:pic>
        <p:nvPicPr>
          <p:cNvPr id="4" name="Picture 3">
            <a:extLst>
              <a:ext uri="{FF2B5EF4-FFF2-40B4-BE49-F238E27FC236}">
                <a16:creationId xmlns:a16="http://schemas.microsoft.com/office/drawing/2014/main" id="{4917972E-AAA1-43AF-834E-FD78E470563B}"/>
              </a:ext>
            </a:extLst>
          </p:cNvPr>
          <p:cNvPicPr>
            <a:picLocks noChangeAspect="1"/>
          </p:cNvPicPr>
          <p:nvPr/>
        </p:nvPicPr>
        <p:blipFill>
          <a:blip r:embed="rId2"/>
          <a:stretch>
            <a:fillRect/>
          </a:stretch>
        </p:blipFill>
        <p:spPr>
          <a:xfrm>
            <a:off x="5258089" y="2057520"/>
            <a:ext cx="3250997" cy="1485082"/>
          </a:xfrm>
          <a:prstGeom prst="rect">
            <a:avLst/>
          </a:prstGeom>
        </p:spPr>
      </p:pic>
      <p:sp>
        <p:nvSpPr>
          <p:cNvPr id="5" name="TextBox 4">
            <a:extLst>
              <a:ext uri="{FF2B5EF4-FFF2-40B4-BE49-F238E27FC236}">
                <a16:creationId xmlns:a16="http://schemas.microsoft.com/office/drawing/2014/main" id="{CED530AA-F61A-4BED-8773-8330E8CC44FE}"/>
              </a:ext>
            </a:extLst>
          </p:cNvPr>
          <p:cNvSpPr txBox="1"/>
          <p:nvPr/>
        </p:nvSpPr>
        <p:spPr>
          <a:xfrm>
            <a:off x="7821409" y="3542602"/>
            <a:ext cx="840295" cy="276999"/>
          </a:xfrm>
          <a:prstGeom prst="rect">
            <a:avLst/>
          </a:prstGeom>
          <a:noFill/>
        </p:spPr>
        <p:txBody>
          <a:bodyPr wrap="none" rtlCol="0">
            <a:spAutoFit/>
          </a:bodyPr>
          <a:lstStyle/>
          <a:p>
            <a:r>
              <a:rPr lang="en-AU" sz="1200" dirty="0"/>
              <a:t>(ISG 2018)</a:t>
            </a:r>
          </a:p>
        </p:txBody>
      </p:sp>
      <p:pic>
        <p:nvPicPr>
          <p:cNvPr id="7" name="Picture 6">
            <a:extLst>
              <a:ext uri="{FF2B5EF4-FFF2-40B4-BE49-F238E27FC236}">
                <a16:creationId xmlns:a16="http://schemas.microsoft.com/office/drawing/2014/main" id="{62248F3A-2C14-4DC1-A233-727DD1C43608}"/>
              </a:ext>
            </a:extLst>
          </p:cNvPr>
          <p:cNvPicPr>
            <a:picLocks noChangeAspect="1"/>
          </p:cNvPicPr>
          <p:nvPr/>
        </p:nvPicPr>
        <p:blipFill>
          <a:blip r:embed="rId3"/>
          <a:stretch>
            <a:fillRect/>
          </a:stretch>
        </p:blipFill>
        <p:spPr>
          <a:xfrm>
            <a:off x="4570412" y="1021976"/>
            <a:ext cx="4545500" cy="800101"/>
          </a:xfrm>
          <a:prstGeom prst="rect">
            <a:avLst/>
          </a:prstGeom>
        </p:spPr>
      </p:pic>
      <p:sp>
        <p:nvSpPr>
          <p:cNvPr id="8" name="TextBox 7">
            <a:extLst>
              <a:ext uri="{FF2B5EF4-FFF2-40B4-BE49-F238E27FC236}">
                <a16:creationId xmlns:a16="http://schemas.microsoft.com/office/drawing/2014/main" id="{396816A2-CBB4-4164-A94A-97A8A11EB217}"/>
              </a:ext>
            </a:extLst>
          </p:cNvPr>
          <p:cNvSpPr txBox="1"/>
          <p:nvPr/>
        </p:nvSpPr>
        <p:spPr>
          <a:xfrm>
            <a:off x="6719062" y="1807346"/>
            <a:ext cx="2013693" cy="276999"/>
          </a:xfrm>
          <a:prstGeom prst="rect">
            <a:avLst/>
          </a:prstGeom>
          <a:noFill/>
        </p:spPr>
        <p:txBody>
          <a:bodyPr wrap="none" rtlCol="0">
            <a:spAutoFit/>
          </a:bodyPr>
          <a:lstStyle/>
          <a:p>
            <a:r>
              <a:rPr lang="en-AU" sz="1200" dirty="0"/>
              <a:t>(PwC Consumer Series 2017)</a:t>
            </a:r>
          </a:p>
        </p:txBody>
      </p:sp>
    </p:spTree>
    <p:extLst>
      <p:ext uri="{BB962C8B-B14F-4D97-AF65-F5344CB8AC3E}">
        <p14:creationId xmlns:p14="http://schemas.microsoft.com/office/powerpoint/2010/main" val="364781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2D7EE3-7FD9-4FCF-B1FD-6DF19FB80478}"/>
              </a:ext>
            </a:extLst>
          </p:cNvPr>
          <p:cNvSpPr/>
          <p:nvPr/>
        </p:nvSpPr>
        <p:spPr>
          <a:xfrm>
            <a:off x="0" y="0"/>
            <a:ext cx="9143999" cy="6858000"/>
          </a:xfrm>
          <a:prstGeom prst="rect">
            <a:avLst/>
          </a:prstGeom>
          <a:blipFill dpi="0" rotWithShape="1">
            <a:blip r:embed="rId2">
              <a:alphaModFix amt="36000"/>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C7DB1F7F-33C0-4B1A-A5D4-07D24F4C0AC1}"/>
              </a:ext>
            </a:extLst>
          </p:cNvPr>
          <p:cNvSpPr>
            <a:spLocks noGrp="1"/>
          </p:cNvSpPr>
          <p:nvPr>
            <p:ph type="title"/>
          </p:nvPr>
        </p:nvSpPr>
        <p:spPr/>
        <p:txBody>
          <a:bodyPr/>
          <a:lstStyle/>
          <a:p>
            <a:r>
              <a:rPr lang="en-US"/>
              <a:t>The basic </a:t>
            </a:r>
            <a:r>
              <a:rPr lang="en-US" dirty="0"/>
              <a:t>AI Concept</a:t>
            </a:r>
            <a:endParaRPr lang="en-AU" dirty="0"/>
          </a:p>
        </p:txBody>
      </p:sp>
      <p:sp>
        <p:nvSpPr>
          <p:cNvPr id="3" name="Content Placeholder 2">
            <a:extLst>
              <a:ext uri="{FF2B5EF4-FFF2-40B4-BE49-F238E27FC236}">
                <a16:creationId xmlns:a16="http://schemas.microsoft.com/office/drawing/2014/main" id="{9D5D7FF4-53F6-41B8-9645-029EA6FF8333}"/>
              </a:ext>
            </a:extLst>
          </p:cNvPr>
          <p:cNvSpPr>
            <a:spLocks noGrp="1"/>
          </p:cNvSpPr>
          <p:nvPr>
            <p:ph idx="1"/>
          </p:nvPr>
        </p:nvSpPr>
        <p:spPr>
          <a:xfrm>
            <a:off x="779462" y="1882587"/>
            <a:ext cx="7581901" cy="4557969"/>
          </a:xfrm>
        </p:spPr>
        <p:txBody>
          <a:bodyPr>
            <a:normAutofit/>
          </a:bodyPr>
          <a:lstStyle/>
          <a:p>
            <a:r>
              <a:rPr lang="en-US" dirty="0">
                <a:solidFill>
                  <a:schemeClr val="accent1"/>
                </a:solidFill>
              </a:rPr>
              <a:t>In 1905 George Santayana a philosopher said, “Those who cannot remember the past are condemned to repeat it”</a:t>
            </a:r>
          </a:p>
          <a:p>
            <a:r>
              <a:rPr lang="en-US" dirty="0">
                <a:solidFill>
                  <a:schemeClr val="accent1"/>
                </a:solidFill>
              </a:rPr>
              <a:t>In 1980 Dr. Carl Sagan a  cosmologist said, “You have to know the past to understand the present.”</a:t>
            </a:r>
          </a:p>
          <a:p>
            <a:r>
              <a:rPr lang="en-US" dirty="0">
                <a:solidFill>
                  <a:schemeClr val="accent1"/>
                </a:solidFill>
              </a:rPr>
              <a:t>In 2012 Robert T Kiyosaki an accountant said, “The best way to predict the future is to study the past, or prognosticate.”</a:t>
            </a:r>
          </a:p>
          <a:p>
            <a:r>
              <a:rPr lang="en-US" dirty="0">
                <a:solidFill>
                  <a:schemeClr val="accent1"/>
                </a:solidFill>
              </a:rPr>
              <a:t>AI model training is all about </a:t>
            </a:r>
            <a:r>
              <a:rPr lang="en-US" u="sng" dirty="0">
                <a:solidFill>
                  <a:schemeClr val="accent1"/>
                </a:solidFill>
              </a:rPr>
              <a:t>analyzing the past </a:t>
            </a:r>
            <a:r>
              <a:rPr lang="en-US" dirty="0">
                <a:solidFill>
                  <a:schemeClr val="accent1"/>
                </a:solidFill>
              </a:rPr>
              <a:t>to </a:t>
            </a:r>
            <a:r>
              <a:rPr lang="en-US" u="sng" dirty="0">
                <a:solidFill>
                  <a:schemeClr val="accent1"/>
                </a:solidFill>
              </a:rPr>
              <a:t>predict the future</a:t>
            </a:r>
            <a:r>
              <a:rPr lang="en-US" dirty="0">
                <a:solidFill>
                  <a:schemeClr val="accent1"/>
                </a:solidFill>
              </a:rPr>
              <a:t>.</a:t>
            </a:r>
          </a:p>
        </p:txBody>
      </p:sp>
    </p:spTree>
    <p:extLst>
      <p:ext uri="{BB962C8B-B14F-4D97-AF65-F5344CB8AC3E}">
        <p14:creationId xmlns:p14="http://schemas.microsoft.com/office/powerpoint/2010/main" val="37017684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b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rbit">
      <a:majorFont>
        <a:latin typeface="Candara"/>
        <a:ea typeface=""/>
        <a:cs typeface=""/>
        <a:font script="Jpan" typeface="ＭＳ Ｐゴシック"/>
        <a:font script="Hans" typeface="宋体"/>
        <a:font script="Hant" typeface="新細明體"/>
      </a:majorFont>
      <a:minorFont>
        <a:latin typeface="Candara"/>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lin ang="5400000" scaled="0"/>
        </a:gradFill>
        <a:blipFill rotWithShape="1">
          <a:blip xmlns:r="http://schemas.openxmlformats.org/officeDocument/2006/relationships" r:embed="rId1">
            <a:duotone>
              <a:schemeClr val="phClr">
                <a:shade val="1000"/>
                <a:lumMod val="80000"/>
              </a:schemeClr>
              <a:schemeClr val="phClr">
                <a:satMod val="360000"/>
                <a:lumMod val="14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Orbit.thmx</Template>
  <TotalTime>642</TotalTime>
  <Words>663</Words>
  <Application>Microsoft Office PowerPoint</Application>
  <PresentationFormat>On-screen Show (4:3)</PresentationFormat>
  <Paragraphs>73</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Candara</vt:lpstr>
      <vt:lpstr>Google Sans</vt:lpstr>
      <vt:lpstr>Orbit</vt:lpstr>
      <vt:lpstr>Google GCP and AI</vt:lpstr>
      <vt:lpstr>Agenda</vt:lpstr>
      <vt:lpstr>PowerPoint Presentation</vt:lpstr>
      <vt:lpstr>PowerPoint Presentation</vt:lpstr>
      <vt:lpstr>PowerPoint Presentation</vt:lpstr>
      <vt:lpstr>Seven cloud products   </vt:lpstr>
      <vt:lpstr>PowerPoint Presentation</vt:lpstr>
      <vt:lpstr>Why focus on AI?</vt:lpstr>
      <vt:lpstr>The basic AI Concept</vt:lpstr>
      <vt:lpstr>I’m a developer, not a data scientist</vt:lpstr>
      <vt:lpstr>Landmark Example</vt:lpstr>
      <vt:lpstr>Label Example</vt:lpstr>
      <vt:lpstr>Text/OCR Examples</vt:lpstr>
      <vt:lpstr>Demo</vt:lpstr>
      <vt:lpstr>Finally AutoML</vt:lpstr>
      <vt:lpstr>Deploy the App to GCP!</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NGIS Innovation</dc:title>
  <dc:creator>Richard</dc:creator>
  <cp:lastModifiedBy>Greene, Richard</cp:lastModifiedBy>
  <cp:revision>55</cp:revision>
  <dcterms:created xsi:type="dcterms:W3CDTF">2018-09-02T11:09:13Z</dcterms:created>
  <dcterms:modified xsi:type="dcterms:W3CDTF">2023-03-11T04:05:07Z</dcterms:modified>
</cp:coreProperties>
</file>